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8"/>
  </p:notesMasterIdLst>
  <p:sldIdLst>
    <p:sldId id="257" r:id="rId2"/>
    <p:sldId id="258" r:id="rId3"/>
    <p:sldId id="259" r:id="rId4"/>
    <p:sldId id="264" r:id="rId5"/>
    <p:sldId id="268" r:id="rId6"/>
    <p:sldId id="266" r:id="rId7"/>
    <p:sldId id="274" r:id="rId8"/>
    <p:sldId id="275" r:id="rId9"/>
    <p:sldId id="269" r:id="rId10"/>
    <p:sldId id="273" r:id="rId11"/>
    <p:sldId id="270" r:id="rId12"/>
    <p:sldId id="271" r:id="rId13"/>
    <p:sldId id="272" r:id="rId14"/>
    <p:sldId id="261" r:id="rId15"/>
    <p:sldId id="262" r:id="rId16"/>
    <p:sldId id="260" r:id="rId1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01E"/>
    <a:srgbClr val="B99A7E"/>
    <a:srgbClr val="1A1E1D"/>
    <a:srgbClr val="585F17"/>
    <a:srgbClr val="6A684C"/>
    <a:srgbClr val="AE9577"/>
    <a:srgbClr val="C7811E"/>
    <a:srgbClr val="E2CEB3"/>
    <a:srgbClr val="5B5E4D"/>
    <a:srgbClr val="8687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20AE8-1751-4FB6-8159-83DBB7E23494}" type="datetimeFigureOut">
              <a:rPr lang="hu-HU" smtClean="0"/>
              <a:t>2021. 05. 10.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C3759-A4F9-4500-B63C-0C840F701709}" type="slidenum">
              <a:rPr lang="hu-HU" smtClean="0"/>
              <a:t>‹#›</a:t>
            </a:fld>
            <a:endParaRPr lang="hu-HU"/>
          </a:p>
        </p:txBody>
      </p:sp>
    </p:spTree>
    <p:extLst>
      <p:ext uri="{BB962C8B-B14F-4D97-AF65-F5344CB8AC3E}">
        <p14:creationId xmlns:p14="http://schemas.microsoft.com/office/powerpoint/2010/main" val="355030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77CFFE7E-35FA-4FA9-B263-14876F1E9DE7}" type="slidenum">
              <a:rPr lang="hu-HU" smtClean="0"/>
              <a:t>1</a:t>
            </a:fld>
            <a:endParaRPr lang="hu-HU" dirty="0"/>
          </a:p>
        </p:txBody>
      </p:sp>
    </p:spTree>
    <p:extLst>
      <p:ext uri="{BB962C8B-B14F-4D97-AF65-F5344CB8AC3E}">
        <p14:creationId xmlns:p14="http://schemas.microsoft.com/office/powerpoint/2010/main" val="218086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671C3759-A4F9-4500-B63C-0C840F701709}" type="slidenum">
              <a:rPr lang="hu-HU" smtClean="0"/>
              <a:t>5</a:t>
            </a:fld>
            <a:endParaRPr lang="hu-HU"/>
          </a:p>
        </p:txBody>
      </p:sp>
    </p:spTree>
    <p:extLst>
      <p:ext uri="{BB962C8B-B14F-4D97-AF65-F5344CB8AC3E}">
        <p14:creationId xmlns:p14="http://schemas.microsoft.com/office/powerpoint/2010/main" val="2499123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Kép forrása: https://munkacs-diocese.org/hu/2018/03/26/nick-vujicic/</a:t>
            </a:r>
          </a:p>
        </p:txBody>
      </p:sp>
      <p:sp>
        <p:nvSpPr>
          <p:cNvPr id="4" name="Dia számának helye 3"/>
          <p:cNvSpPr>
            <a:spLocks noGrp="1"/>
          </p:cNvSpPr>
          <p:nvPr>
            <p:ph type="sldNum" sz="quarter" idx="5"/>
          </p:nvPr>
        </p:nvSpPr>
        <p:spPr/>
        <p:txBody>
          <a:bodyPr/>
          <a:lstStyle/>
          <a:p>
            <a:fld id="{671C3759-A4F9-4500-B63C-0C840F701709}" type="slidenum">
              <a:rPr lang="hu-HU" smtClean="0"/>
              <a:t>7</a:t>
            </a:fld>
            <a:endParaRPr lang="hu-HU"/>
          </a:p>
        </p:txBody>
      </p:sp>
    </p:spTree>
    <p:extLst>
      <p:ext uri="{BB962C8B-B14F-4D97-AF65-F5344CB8AC3E}">
        <p14:creationId xmlns:p14="http://schemas.microsoft.com/office/powerpoint/2010/main" val="1786573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2021. 05. 10.</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1485856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50D410E8-EBD6-4AC0-B8B7-B2D32945A2ED}" type="datetimeFigureOut">
              <a:rPr lang="hu-HU" smtClean="0"/>
              <a:t>2021. 05. 10.</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CE3B8969-589A-4ABC-A37D-6EEA2B42E343}" type="slidenum">
              <a:rPr lang="hu-HU" smtClean="0"/>
              <a:t>‹#›</a:t>
            </a:fld>
            <a:endParaRPr lang="hu-HU" dirty="0"/>
          </a:p>
        </p:txBody>
      </p:sp>
    </p:spTree>
    <p:extLst>
      <p:ext uri="{BB962C8B-B14F-4D97-AF65-F5344CB8AC3E}">
        <p14:creationId xmlns:p14="http://schemas.microsoft.com/office/powerpoint/2010/main" val="7804700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u-HU"/>
              <a:t>Mintacím szerkesztése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DE0CBC9D-7B1D-4F57-9EBA-949C90AB2823}" type="datetimeFigureOut">
              <a:rPr lang="hu-HU" smtClean="0"/>
              <a:t>2021. 05. 10.</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5C2E2C8F-6755-4C01-BAD0-0B1B00A17B2E}" type="slidenum">
              <a:rPr lang="hu-HU" smtClean="0"/>
              <a:t>‹#›</a:t>
            </a:fld>
            <a:endParaRPr lang="hu-HU" dirty="0"/>
          </a:p>
        </p:txBody>
      </p:sp>
    </p:spTree>
    <p:extLst>
      <p:ext uri="{BB962C8B-B14F-4D97-AF65-F5344CB8AC3E}">
        <p14:creationId xmlns:p14="http://schemas.microsoft.com/office/powerpoint/2010/main" val="315761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E0CBC9D-7B1D-4F57-9EBA-949C90AB2823}" type="datetimeFigureOut">
              <a:rPr lang="hu-HU" smtClean="0"/>
              <a:t>2021. 05. 10.</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5C2E2C8F-6755-4C01-BAD0-0B1B00A17B2E}" type="slidenum">
              <a:rPr lang="hu-HU" smtClean="0"/>
              <a:t>‹#›</a:t>
            </a:fld>
            <a:endParaRPr lang="hu-HU" dirty="0"/>
          </a:p>
        </p:txBody>
      </p:sp>
    </p:spTree>
    <p:extLst>
      <p:ext uri="{BB962C8B-B14F-4D97-AF65-F5344CB8AC3E}">
        <p14:creationId xmlns:p14="http://schemas.microsoft.com/office/powerpoint/2010/main" val="17810691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8E5DFDD-5404-4581-B101-1EF50B7A2616}" type="datetimeFigureOut">
              <a:rPr lang="hu-HU" smtClean="0"/>
              <a:t>2021. 05. 10.</a:t>
            </a:fld>
            <a:endParaRPr lang="hu-HU"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hu-HU"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7DBA02D-4AFC-4E6C-843E-7474ADE35A03}" type="slidenum">
              <a:rPr lang="hu-HU" smtClean="0"/>
              <a:t>‹#›</a:t>
            </a:fld>
            <a:endParaRPr lang="hu-HU" dirty="0"/>
          </a:p>
        </p:txBody>
      </p:sp>
    </p:spTree>
    <p:extLst>
      <p:ext uri="{BB962C8B-B14F-4D97-AF65-F5344CB8AC3E}">
        <p14:creationId xmlns:p14="http://schemas.microsoft.com/office/powerpoint/2010/main" val="2743087605"/>
      </p:ext>
    </p:extLst>
  </p:cSld>
  <p:clrMap bg1="lt1" tx1="dk1" bg2="lt2" tx2="dk2" accent1="accent1" accent2="accent2" accent3="accent3" accent4="accent4" accent5="accent5" accent6="accent6" hlink="hlink" folHlink="folHlink"/>
  <p:sldLayoutIdLst>
    <p:sldLayoutId id="2147483782" r:id="rId1"/>
    <p:sldLayoutId id="2147483798" r:id="rId2"/>
    <p:sldLayoutId id="2147483781" r:id="rId3"/>
    <p:sldLayoutId id="2147483787" r:id="rId4"/>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learningapps.org/watch?v=ppn8421252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youtube.com/watch?v=22eW-KuvGrE" TargetMode="Externa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d9fnK6n4ka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d9fnK6n4ka4" TargetMode="Externa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1739723" y="181846"/>
            <a:ext cx="3589760" cy="2885155"/>
          </a:xfrm>
          <a:prstGeom prst="ellipse">
            <a:avLst/>
          </a:prstGeom>
          <a:solidFill>
            <a:srgbClr val="6A6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DIGITÁLIS HITTANÓRA</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3" name="Ellipszis 2"/>
          <p:cNvSpPr/>
          <p:nvPr/>
        </p:nvSpPr>
        <p:spPr>
          <a:xfrm>
            <a:off x="7703820" y="181846"/>
            <a:ext cx="3589760" cy="2885155"/>
          </a:xfrm>
          <a:prstGeom prst="ellipse">
            <a:avLst/>
          </a:prstGeom>
          <a:solidFill>
            <a:srgbClr val="58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ÁLDÁS, BÉKESSÉG!</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4" name="Szövegdoboz 5"/>
          <p:cNvSpPr txBox="1">
            <a:spLocks noChangeArrowheads="1"/>
          </p:cNvSpPr>
          <p:nvPr/>
        </p:nvSpPr>
        <p:spPr bwMode="auto">
          <a:xfrm>
            <a:off x="1272170" y="3638006"/>
            <a:ext cx="9647660" cy="1446550"/>
          </a:xfrm>
          <a:prstGeom prst="rect">
            <a:avLst/>
          </a:prstGeom>
          <a:solidFill>
            <a:srgbClr val="C7811E"/>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400" dirty="0">
                <a:solidFill>
                  <a:schemeClr val="bg1"/>
                </a:solidFill>
                <a:cs typeface="Arial" panose="020B0604020202020204" pitchFamily="34" charset="0"/>
              </a:rPr>
              <a:t>A mai óra témája:</a:t>
            </a:r>
          </a:p>
          <a:p>
            <a:pPr algn="ctr" eaLnBrk="1" hangingPunct="1"/>
            <a:r>
              <a:rPr lang="hu-HU" altLang="hu-HU" sz="4400" b="1" dirty="0">
                <a:solidFill>
                  <a:schemeClr val="bg1"/>
                </a:solidFill>
                <a:cs typeface="Arial" panose="020B0604020202020204" pitchFamily="34" charset="0"/>
              </a:rPr>
              <a:t>Az élet értékes </a:t>
            </a:r>
          </a:p>
        </p:txBody>
      </p:sp>
    </p:spTree>
    <p:extLst>
      <p:ext uri="{BB962C8B-B14F-4D97-AF65-F5344CB8AC3E}">
        <p14:creationId xmlns:p14="http://schemas.microsoft.com/office/powerpoint/2010/main" val="3751537898"/>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407C71-FB41-4092-9AEF-022AB619DEC8}"/>
              </a:ext>
            </a:extLst>
          </p:cNvPr>
          <p:cNvSpPr>
            <a:spLocks noGrp="1"/>
          </p:cNvSpPr>
          <p:nvPr>
            <p:ph type="title"/>
          </p:nvPr>
        </p:nvSpPr>
        <p:spPr>
          <a:xfrm>
            <a:off x="783146" y="205026"/>
            <a:ext cx="10364451" cy="1179637"/>
          </a:xfrm>
        </p:spPr>
        <p:txBody>
          <a:bodyPr/>
          <a:lstStyle/>
          <a:p>
            <a:r>
              <a:rPr lang="hu-HU" b="1" cap="none" dirty="0"/>
              <a:t>Isten gondoskodik az életről</a:t>
            </a:r>
          </a:p>
        </p:txBody>
      </p:sp>
      <p:sp>
        <p:nvSpPr>
          <p:cNvPr id="4" name="Téglalap 3">
            <a:extLst>
              <a:ext uri="{FF2B5EF4-FFF2-40B4-BE49-F238E27FC236}">
                <a16:creationId xmlns:a16="http://schemas.microsoft.com/office/drawing/2014/main" id="{B95026BA-AE88-4E99-BEAA-64292B08B0FE}"/>
              </a:ext>
            </a:extLst>
          </p:cNvPr>
          <p:cNvSpPr/>
          <p:nvPr/>
        </p:nvSpPr>
        <p:spPr>
          <a:xfrm>
            <a:off x="515755" y="3956360"/>
            <a:ext cx="5912495" cy="2554545"/>
          </a:xfrm>
          <a:prstGeom prst="rect">
            <a:avLst/>
          </a:prstGeom>
          <a:solidFill>
            <a:srgbClr val="868737"/>
          </a:solidFill>
        </p:spPr>
        <p:txBody>
          <a:bodyPr wrap="square">
            <a:spAutoFit/>
          </a:bodyPr>
          <a:lstStyle/>
          <a:p>
            <a:pPr algn="ctr"/>
            <a:r>
              <a:rPr lang="hu-HU" sz="2000" b="1" dirty="0">
                <a:solidFill>
                  <a:schemeClr val="bg1"/>
                </a:solidFill>
                <a:latin typeface="+mj-lt"/>
              </a:rPr>
              <a:t>„Ne aggódjatok életetekért, hogy mit egyetek, vagy mit igyatok, se testetekért, hogy mibe öltözködjetek. Nem több-e az élet a tápláléknál, és a test a ruházatnál? Nézzétek meg az égi madarakat: nem vetnek, nem is aratnak, csűrbe sem gyűjtenek, és a ti mennyei Atyátok táplálja őket. Nem vagytok-e ti értékesebbek azoknál?” Mt 6,25–26</a:t>
            </a:r>
            <a:endParaRPr lang="hu-HU" sz="2000" b="1" i="0" dirty="0">
              <a:solidFill>
                <a:schemeClr val="bg1"/>
              </a:solidFill>
              <a:effectLst/>
              <a:latin typeface="+mj-lt"/>
            </a:endParaRPr>
          </a:p>
        </p:txBody>
      </p:sp>
      <p:sp>
        <p:nvSpPr>
          <p:cNvPr id="5" name="Téglalap 4">
            <a:extLst>
              <a:ext uri="{FF2B5EF4-FFF2-40B4-BE49-F238E27FC236}">
                <a16:creationId xmlns:a16="http://schemas.microsoft.com/office/drawing/2014/main" id="{BCA2F988-8B93-47C8-B611-C3D8DE947C59}"/>
              </a:ext>
            </a:extLst>
          </p:cNvPr>
          <p:cNvSpPr/>
          <p:nvPr/>
        </p:nvSpPr>
        <p:spPr>
          <a:xfrm>
            <a:off x="515755" y="1384663"/>
            <a:ext cx="5912495" cy="2123658"/>
          </a:xfrm>
          <a:prstGeom prst="rect">
            <a:avLst/>
          </a:prstGeom>
          <a:solidFill>
            <a:srgbClr val="E9AF54"/>
          </a:solidFill>
        </p:spPr>
        <p:txBody>
          <a:bodyPr wrap="square">
            <a:spAutoFit/>
          </a:bodyPr>
          <a:lstStyle/>
          <a:p>
            <a:pPr algn="ctr"/>
            <a:r>
              <a:rPr lang="hu-HU" sz="2200" dirty="0">
                <a:latin typeface="+mj-lt"/>
              </a:rPr>
              <a:t>Istennek úgy gondoskodik az emberről, mint a legjobb, legfigyelmesebb és legmegértőbb szülő, aki gyermeke fejlődését, javát akarja. Az élet annyira fontos Isten számára, hogy az utolsó szívdobbanásunkig figyelemmel kíséri utunkat és gondoskodik rólunk. </a:t>
            </a:r>
          </a:p>
        </p:txBody>
      </p:sp>
      <p:pic>
        <p:nvPicPr>
          <p:cNvPr id="7" name="Kép 6" descr="A képen fű, kültéri, mező látható&#10;&#10;Automatikusan generált leírás">
            <a:extLst>
              <a:ext uri="{FF2B5EF4-FFF2-40B4-BE49-F238E27FC236}">
                <a16:creationId xmlns:a16="http://schemas.microsoft.com/office/drawing/2014/main" id="{F9A8CF19-9497-430A-B915-70E7DD226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285" y="2430239"/>
            <a:ext cx="4774699" cy="2884714"/>
          </a:xfrm>
          <a:prstGeom prst="rect">
            <a:avLst/>
          </a:prstGeom>
        </p:spPr>
      </p:pic>
      <p:pic>
        <p:nvPicPr>
          <p:cNvPr id="8" name="Kép 7">
            <a:extLst>
              <a:ext uri="{FF2B5EF4-FFF2-40B4-BE49-F238E27FC236}">
                <a16:creationId xmlns:a16="http://schemas.microsoft.com/office/drawing/2014/main" id="{7C8D2AD2-9DA7-4B4E-82FE-954F564662DF}"/>
              </a:ext>
            </a:extLst>
          </p:cNvPr>
          <p:cNvPicPr>
            <a:picLocks noChangeAspect="1"/>
          </p:cNvPicPr>
          <p:nvPr/>
        </p:nvPicPr>
        <p:blipFill>
          <a:blip r:embed="rId3"/>
          <a:stretch>
            <a:fillRect/>
          </a:stretch>
        </p:blipFill>
        <p:spPr>
          <a:xfrm>
            <a:off x="10808309" y="5490000"/>
            <a:ext cx="1383691" cy="1368000"/>
          </a:xfrm>
          <a:prstGeom prst="rect">
            <a:avLst/>
          </a:prstGeom>
        </p:spPr>
      </p:pic>
    </p:spTree>
    <p:extLst>
      <p:ext uri="{BB962C8B-B14F-4D97-AF65-F5344CB8AC3E}">
        <p14:creationId xmlns:p14="http://schemas.microsoft.com/office/powerpoint/2010/main" val="38196491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5A2AE21D-9E2D-46D0-B808-EF8F1F520F36}"/>
              </a:ext>
            </a:extLst>
          </p:cNvPr>
          <p:cNvSpPr>
            <a:spLocks noGrp="1"/>
          </p:cNvSpPr>
          <p:nvPr>
            <p:ph type="title"/>
          </p:nvPr>
        </p:nvSpPr>
        <p:spPr>
          <a:xfrm>
            <a:off x="913774" y="609890"/>
            <a:ext cx="10364451" cy="923330"/>
          </a:xfrm>
        </p:spPr>
        <p:txBody>
          <a:bodyPr/>
          <a:lstStyle/>
          <a:p>
            <a:r>
              <a:rPr lang="hu-HU" b="1" cap="none" dirty="0"/>
              <a:t>Isten megváltotta az életet</a:t>
            </a:r>
          </a:p>
        </p:txBody>
      </p:sp>
      <p:sp>
        <p:nvSpPr>
          <p:cNvPr id="2" name="Téglalap 1">
            <a:extLst>
              <a:ext uri="{FF2B5EF4-FFF2-40B4-BE49-F238E27FC236}">
                <a16:creationId xmlns:a16="http://schemas.microsoft.com/office/drawing/2014/main" id="{83779E0D-4392-4835-B575-9856149498E9}"/>
              </a:ext>
            </a:extLst>
          </p:cNvPr>
          <p:cNvSpPr/>
          <p:nvPr/>
        </p:nvSpPr>
        <p:spPr>
          <a:xfrm>
            <a:off x="1036946" y="5171390"/>
            <a:ext cx="4140926" cy="1477328"/>
          </a:xfrm>
          <a:prstGeom prst="rect">
            <a:avLst/>
          </a:prstGeom>
          <a:solidFill>
            <a:srgbClr val="6A684C"/>
          </a:solidFill>
        </p:spPr>
        <p:txBody>
          <a:bodyPr wrap="square">
            <a:spAutoFit/>
          </a:bodyPr>
          <a:lstStyle/>
          <a:p>
            <a:pPr algn="ctr"/>
            <a:r>
              <a:rPr lang="hu-HU" b="1" dirty="0">
                <a:solidFill>
                  <a:schemeClr val="bg1"/>
                </a:solidFill>
                <a:latin typeface="+mj-lt"/>
              </a:rPr>
              <a:t>„Mert úgy szerette Isten a világot, hogy egyszülött Fiát adta, hogy aki hisz őbenne, el ne vesszen, hanem örök élete legyen.”</a:t>
            </a:r>
          </a:p>
          <a:p>
            <a:pPr algn="ctr"/>
            <a:r>
              <a:rPr lang="hu-HU" b="1" dirty="0" err="1">
                <a:solidFill>
                  <a:schemeClr val="bg1"/>
                </a:solidFill>
                <a:latin typeface="+mj-lt"/>
              </a:rPr>
              <a:t>Jn</a:t>
            </a:r>
            <a:r>
              <a:rPr lang="hu-HU" b="1" dirty="0">
                <a:solidFill>
                  <a:schemeClr val="bg1"/>
                </a:solidFill>
                <a:latin typeface="+mj-lt"/>
              </a:rPr>
              <a:t> 3,16</a:t>
            </a:r>
          </a:p>
        </p:txBody>
      </p:sp>
      <p:sp>
        <p:nvSpPr>
          <p:cNvPr id="3" name="Téglalap 2">
            <a:extLst>
              <a:ext uri="{FF2B5EF4-FFF2-40B4-BE49-F238E27FC236}">
                <a16:creationId xmlns:a16="http://schemas.microsoft.com/office/drawing/2014/main" id="{F89E1573-F5FF-43E8-9330-AC92C087F0F1}"/>
              </a:ext>
            </a:extLst>
          </p:cNvPr>
          <p:cNvSpPr/>
          <p:nvPr/>
        </p:nvSpPr>
        <p:spPr>
          <a:xfrm>
            <a:off x="358603" y="1766559"/>
            <a:ext cx="5310678" cy="3170099"/>
          </a:xfrm>
          <a:prstGeom prst="rect">
            <a:avLst/>
          </a:prstGeom>
          <a:solidFill>
            <a:srgbClr val="D5DBCD"/>
          </a:solidFill>
        </p:spPr>
        <p:txBody>
          <a:bodyPr wrap="square">
            <a:spAutoFit/>
          </a:bodyPr>
          <a:lstStyle/>
          <a:p>
            <a:pPr algn="ctr"/>
            <a:r>
              <a:rPr lang="hu-HU" sz="2000" dirty="0">
                <a:solidFill>
                  <a:srgbClr val="000000"/>
                </a:solidFill>
                <a:latin typeface="+mj-lt"/>
              </a:rPr>
              <a:t>A Biblia szerint az élet nem a halállal ér véget. Isten annyira szereti az embert, hogy nem akarta, hogy a halál és a sír legyen az utolsó állomás. Ezért jött el Jézus, hogy megváltson, és az új élet lehetőségét ajándékozza az ember számára. </a:t>
            </a:r>
            <a:r>
              <a:rPr lang="hu-HU" sz="2000" dirty="0">
                <a:solidFill>
                  <a:srgbClr val="000000"/>
                </a:solidFill>
              </a:rPr>
              <a:t>A Szentírás beszél arról, hogy az Istent szeretők és Krisztust Megváltójuknak elfogadók számára Isten örök életet ajándékoz majd a mennyek országában. </a:t>
            </a:r>
          </a:p>
        </p:txBody>
      </p:sp>
      <p:pic>
        <p:nvPicPr>
          <p:cNvPr id="7" name="Kép 6" descr="A képen fémáru látható&#10;&#10;Automatikusan generált leírás">
            <a:extLst>
              <a:ext uri="{FF2B5EF4-FFF2-40B4-BE49-F238E27FC236}">
                <a16:creationId xmlns:a16="http://schemas.microsoft.com/office/drawing/2014/main" id="{27ECD85B-EA52-4959-AEEB-A0C574D8D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797" y="2736974"/>
            <a:ext cx="4833257" cy="2587806"/>
          </a:xfrm>
          <a:prstGeom prst="rect">
            <a:avLst/>
          </a:prstGeom>
          <a:solidFill>
            <a:srgbClr val="6A684C"/>
          </a:solidFill>
        </p:spPr>
      </p:pic>
      <p:pic>
        <p:nvPicPr>
          <p:cNvPr id="9" name="Kép 8">
            <a:extLst>
              <a:ext uri="{FF2B5EF4-FFF2-40B4-BE49-F238E27FC236}">
                <a16:creationId xmlns:a16="http://schemas.microsoft.com/office/drawing/2014/main" id="{99AD2015-E6C5-4196-AFAE-05AF36999A54}"/>
              </a:ext>
            </a:extLst>
          </p:cNvPr>
          <p:cNvPicPr>
            <a:picLocks noChangeAspect="1"/>
          </p:cNvPicPr>
          <p:nvPr/>
        </p:nvPicPr>
        <p:blipFill>
          <a:blip r:embed="rId3"/>
          <a:stretch>
            <a:fillRect/>
          </a:stretch>
        </p:blipFill>
        <p:spPr>
          <a:xfrm>
            <a:off x="10808309" y="5490000"/>
            <a:ext cx="1383691" cy="1368000"/>
          </a:xfrm>
          <a:prstGeom prst="rect">
            <a:avLst/>
          </a:prstGeom>
        </p:spPr>
      </p:pic>
    </p:spTree>
    <p:extLst>
      <p:ext uri="{BB962C8B-B14F-4D97-AF65-F5344CB8AC3E}">
        <p14:creationId xmlns:p14="http://schemas.microsoft.com/office/powerpoint/2010/main" val="1114863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5A2AE21D-9E2D-46D0-B808-EF8F1F520F36}"/>
              </a:ext>
            </a:extLst>
          </p:cNvPr>
          <p:cNvSpPr>
            <a:spLocks noGrp="1"/>
          </p:cNvSpPr>
          <p:nvPr>
            <p:ph type="title"/>
          </p:nvPr>
        </p:nvSpPr>
        <p:spPr>
          <a:xfrm>
            <a:off x="913775" y="618518"/>
            <a:ext cx="10364451" cy="1077526"/>
          </a:xfrm>
        </p:spPr>
        <p:txBody>
          <a:bodyPr/>
          <a:lstStyle/>
          <a:p>
            <a:r>
              <a:rPr lang="hu-HU" b="1" cap="none" dirty="0"/>
              <a:t>Isten új életet ajándékoz</a:t>
            </a:r>
          </a:p>
        </p:txBody>
      </p:sp>
      <p:sp>
        <p:nvSpPr>
          <p:cNvPr id="3" name="Téglalap 2">
            <a:extLst>
              <a:ext uri="{FF2B5EF4-FFF2-40B4-BE49-F238E27FC236}">
                <a16:creationId xmlns:a16="http://schemas.microsoft.com/office/drawing/2014/main" id="{E5F2CB6E-9B08-4884-9370-32DC338761CC}"/>
              </a:ext>
            </a:extLst>
          </p:cNvPr>
          <p:cNvSpPr/>
          <p:nvPr/>
        </p:nvSpPr>
        <p:spPr>
          <a:xfrm>
            <a:off x="544201" y="4655885"/>
            <a:ext cx="5781798" cy="2031325"/>
          </a:xfrm>
          <a:prstGeom prst="rect">
            <a:avLst/>
          </a:prstGeom>
          <a:solidFill>
            <a:srgbClr val="C7811E"/>
          </a:solidFill>
        </p:spPr>
        <p:txBody>
          <a:bodyPr wrap="square">
            <a:spAutoFit/>
          </a:bodyPr>
          <a:lstStyle/>
          <a:p>
            <a:pPr algn="ctr"/>
            <a:r>
              <a:rPr lang="hu-HU" b="1" dirty="0">
                <a:solidFill>
                  <a:schemeClr val="bg1"/>
                </a:solidFill>
                <a:latin typeface="+mj-lt"/>
              </a:rPr>
              <a:t>„Új szívet adok nektek, és új lelket adok belétek: eltávolítom testetekből a kőszívet, és hússzívet adok nektek. Az én lelkemet adom belétek, és gondoskodom róla, hogy rendelkezéseim szerint éljetek, törvényeimet megtartsátok és teljesítsétek.”</a:t>
            </a:r>
          </a:p>
          <a:p>
            <a:pPr algn="ctr"/>
            <a:r>
              <a:rPr lang="hu-HU" b="1" dirty="0">
                <a:solidFill>
                  <a:schemeClr val="bg1"/>
                </a:solidFill>
                <a:latin typeface="+mj-lt"/>
              </a:rPr>
              <a:t> Ez 36,26–27</a:t>
            </a:r>
            <a:endParaRPr lang="hu-HU" b="1" i="0" dirty="0">
              <a:solidFill>
                <a:schemeClr val="bg1"/>
              </a:solidFill>
              <a:effectLst/>
              <a:latin typeface="+mj-lt"/>
            </a:endParaRPr>
          </a:p>
        </p:txBody>
      </p:sp>
      <p:sp>
        <p:nvSpPr>
          <p:cNvPr id="6" name="Téglalap 5">
            <a:extLst>
              <a:ext uri="{FF2B5EF4-FFF2-40B4-BE49-F238E27FC236}">
                <a16:creationId xmlns:a16="http://schemas.microsoft.com/office/drawing/2014/main" id="{27A8CD18-F3AC-4854-8447-04E2857FE3B6}"/>
              </a:ext>
            </a:extLst>
          </p:cNvPr>
          <p:cNvSpPr/>
          <p:nvPr/>
        </p:nvSpPr>
        <p:spPr>
          <a:xfrm>
            <a:off x="562472" y="1696044"/>
            <a:ext cx="5763527" cy="2554545"/>
          </a:xfrm>
          <a:prstGeom prst="rect">
            <a:avLst/>
          </a:prstGeom>
          <a:solidFill>
            <a:srgbClr val="C7811E"/>
          </a:solidFill>
        </p:spPr>
        <p:txBody>
          <a:bodyPr wrap="square">
            <a:spAutoFit/>
          </a:bodyPr>
          <a:lstStyle/>
          <a:p>
            <a:pPr algn="ctr"/>
            <a:r>
              <a:rPr lang="hu-HU" sz="2000" dirty="0">
                <a:solidFill>
                  <a:srgbClr val="000000"/>
                </a:solidFill>
              </a:rPr>
              <a:t>Akik a szívükbe fogadják Jézust és követik Őt, azok már itt a földön új életet kapnak. Ez átvitt értelmű kifejezés, ami azt jelenti, hogy az Istent elfogadó, és az Ő akarata szerint élni akaró ember viselkedése, gondolkodásmódja megváltozik. Az ilyen ember új emberként, azaz megváltozott, Krisztust követő emberként kezd el viselkedni.</a:t>
            </a:r>
            <a:endParaRPr lang="hu-HU" sz="2000" dirty="0"/>
          </a:p>
        </p:txBody>
      </p:sp>
      <p:pic>
        <p:nvPicPr>
          <p:cNvPr id="1026" name="Picture 2" descr="Sponsored image">
            <a:extLst>
              <a:ext uri="{FF2B5EF4-FFF2-40B4-BE49-F238E27FC236}">
                <a16:creationId xmlns:a16="http://schemas.microsoft.com/office/drawing/2014/main" id="{E30D670B-2268-49B4-98D3-7AE2B05DE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254" y="2109169"/>
            <a:ext cx="49149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8" name="Kép 7">
            <a:extLst>
              <a:ext uri="{FF2B5EF4-FFF2-40B4-BE49-F238E27FC236}">
                <a16:creationId xmlns:a16="http://schemas.microsoft.com/office/drawing/2014/main" id="{ADD0551C-D1CE-41A4-93B0-72061CFD1CD1}"/>
              </a:ext>
            </a:extLst>
          </p:cNvPr>
          <p:cNvPicPr>
            <a:picLocks noChangeAspect="1"/>
          </p:cNvPicPr>
          <p:nvPr/>
        </p:nvPicPr>
        <p:blipFill>
          <a:blip r:embed="rId3"/>
          <a:stretch>
            <a:fillRect/>
          </a:stretch>
        </p:blipFill>
        <p:spPr>
          <a:xfrm>
            <a:off x="10808309" y="5490000"/>
            <a:ext cx="1383691" cy="1368000"/>
          </a:xfrm>
          <a:prstGeom prst="rect">
            <a:avLst/>
          </a:prstGeom>
        </p:spPr>
      </p:pic>
    </p:spTree>
    <p:extLst>
      <p:ext uri="{BB962C8B-B14F-4D97-AF65-F5344CB8AC3E}">
        <p14:creationId xmlns:p14="http://schemas.microsoft.com/office/powerpoint/2010/main" val="13370031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8ED809D-81A5-46EA-815A-A7CD362B87A1}"/>
              </a:ext>
            </a:extLst>
          </p:cNvPr>
          <p:cNvSpPr>
            <a:spLocks noGrp="1"/>
          </p:cNvSpPr>
          <p:nvPr>
            <p:ph type="title"/>
          </p:nvPr>
        </p:nvSpPr>
        <p:spPr>
          <a:xfrm>
            <a:off x="913774" y="215053"/>
            <a:ext cx="10364451" cy="1596177"/>
          </a:xfrm>
        </p:spPr>
        <p:txBody>
          <a:bodyPr>
            <a:normAutofit/>
          </a:bodyPr>
          <a:lstStyle/>
          <a:p>
            <a:r>
              <a:rPr lang="hu-HU" sz="2400" cap="none" dirty="0"/>
              <a:t>Isten szenvedélyesen szereti az embert. Megteremtette, megőrzi, megváltja és újjáteremti az ember életét. </a:t>
            </a:r>
            <a:br>
              <a:rPr lang="hu-HU" sz="2400" cap="none" dirty="0"/>
            </a:br>
            <a:r>
              <a:rPr lang="hu-HU" sz="2400" cap="none" dirty="0"/>
              <a:t>Ezt foglalja össze a Heidelbergi Káté első kérdése. Olvasd el, hogy mitől olyan értékes az emberi élet!</a:t>
            </a:r>
          </a:p>
        </p:txBody>
      </p:sp>
      <p:sp>
        <p:nvSpPr>
          <p:cNvPr id="4" name="Téglalap 3">
            <a:extLst>
              <a:ext uri="{FF2B5EF4-FFF2-40B4-BE49-F238E27FC236}">
                <a16:creationId xmlns:a16="http://schemas.microsoft.com/office/drawing/2014/main" id="{0E2A196E-FCF3-414A-9830-45435ECBA1C6}"/>
              </a:ext>
            </a:extLst>
          </p:cNvPr>
          <p:cNvSpPr/>
          <p:nvPr/>
        </p:nvSpPr>
        <p:spPr>
          <a:xfrm>
            <a:off x="645192" y="2747394"/>
            <a:ext cx="5889811" cy="3477875"/>
          </a:xfrm>
          <a:prstGeom prst="rect">
            <a:avLst/>
          </a:prstGeom>
          <a:solidFill>
            <a:srgbClr val="C7811E"/>
          </a:solidFill>
        </p:spPr>
        <p:txBody>
          <a:bodyPr wrap="square">
            <a:spAutoFit/>
          </a:bodyPr>
          <a:lstStyle/>
          <a:p>
            <a:pPr algn="ctr"/>
            <a:r>
              <a:rPr lang="hu-HU" sz="2000" dirty="0">
                <a:solidFill>
                  <a:srgbClr val="000000"/>
                </a:solidFill>
                <a:latin typeface="+mj-lt"/>
              </a:rPr>
              <a:t>Az, hogy testestől-lelkestől – akár élek, akár halok – nem az önmagamé, hanem az én hűséges Uramnak és Megváltómnak, Jézus Krisztusnak a tulajdona vagyok. Ő drága vérével minden bűnömért maradéktalanul megfizetett, és az ördög hatalmából megszabadított. Úgy megőriz, hogy mennyei Atyám akarata nélkül egy hajszál sem hullhat le fejemről, sőt mindennek üdvösségemre kell szolgálnia. Ezért Szentlelkével bizonyosságot ad örök életemről, és szív szerint hajlandóvá és késszé tesz arra, hogy szüntelenül neki éljek.</a:t>
            </a:r>
            <a:endParaRPr lang="hu-HU" sz="2000" b="0" dirty="0">
              <a:solidFill>
                <a:srgbClr val="000000"/>
              </a:solidFill>
              <a:effectLst/>
              <a:latin typeface="+mj-lt"/>
            </a:endParaRPr>
          </a:p>
        </p:txBody>
      </p:sp>
      <p:sp>
        <p:nvSpPr>
          <p:cNvPr id="7" name="Téglalap 6">
            <a:extLst>
              <a:ext uri="{FF2B5EF4-FFF2-40B4-BE49-F238E27FC236}">
                <a16:creationId xmlns:a16="http://schemas.microsoft.com/office/drawing/2014/main" id="{2B816E29-DE58-4AD1-8AF8-01C8A7F0E17B}"/>
              </a:ext>
            </a:extLst>
          </p:cNvPr>
          <p:cNvSpPr/>
          <p:nvPr/>
        </p:nvSpPr>
        <p:spPr>
          <a:xfrm>
            <a:off x="6849022" y="5442618"/>
            <a:ext cx="3162106" cy="1200329"/>
          </a:xfrm>
          <a:prstGeom prst="rect">
            <a:avLst/>
          </a:prstGeom>
          <a:solidFill>
            <a:schemeClr val="accent4">
              <a:lumMod val="60000"/>
              <a:lumOff val="40000"/>
            </a:schemeClr>
          </a:solidFill>
        </p:spPr>
        <p:txBody>
          <a:bodyPr wrap="square">
            <a:spAutoFit/>
          </a:bodyPr>
          <a:lstStyle/>
          <a:p>
            <a:pPr algn="ctr"/>
            <a:r>
              <a:rPr lang="hu-HU" sz="2400" b="1" dirty="0">
                <a:hlinkClick r:id="rId2">
                  <a:extLst>
                    <a:ext uri="{A12FA001-AC4F-418D-AE19-62706E023703}">
                      <ahyp:hlinkClr xmlns:ahyp="http://schemas.microsoft.com/office/drawing/2018/hyperlinkcolor" val="tx"/>
                    </a:ext>
                  </a:extLst>
                </a:hlinkClick>
              </a:rPr>
              <a:t>Kattints ide és ellenőrizd le a tudásod!</a:t>
            </a:r>
            <a:endParaRPr lang="hu-HU" sz="2400" b="1" dirty="0"/>
          </a:p>
        </p:txBody>
      </p:sp>
      <p:sp>
        <p:nvSpPr>
          <p:cNvPr id="10" name="Beszédbuborék: ellipszis 9">
            <a:extLst>
              <a:ext uri="{FF2B5EF4-FFF2-40B4-BE49-F238E27FC236}">
                <a16:creationId xmlns:a16="http://schemas.microsoft.com/office/drawing/2014/main" id="{A06FF31D-3A77-4449-A565-04B7535182EE}"/>
              </a:ext>
            </a:extLst>
          </p:cNvPr>
          <p:cNvSpPr/>
          <p:nvPr/>
        </p:nvSpPr>
        <p:spPr>
          <a:xfrm>
            <a:off x="7885791" y="2595281"/>
            <a:ext cx="3682610" cy="2528048"/>
          </a:xfrm>
          <a:prstGeom prst="wedgeEllipseCallout">
            <a:avLst>
              <a:gd name="adj1" fmla="val 64612"/>
              <a:gd name="adj2" fmla="val -151330"/>
            </a:avLst>
          </a:prstGeom>
          <a:solidFill>
            <a:srgbClr val="8687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latin typeface="+mj-lt"/>
              </a:rPr>
              <a:t>Tudod-e?</a:t>
            </a:r>
          </a:p>
          <a:p>
            <a:pPr algn="ctr"/>
            <a:r>
              <a:rPr lang="hu-HU" b="1" dirty="0">
                <a:latin typeface="+mj-lt"/>
              </a:rPr>
              <a:t>A Heidelbergi Kátét 1563-ban írta </a:t>
            </a:r>
            <a:r>
              <a:rPr lang="hu-HU" b="1" dirty="0" err="1">
                <a:latin typeface="+mj-lt"/>
              </a:rPr>
              <a:t>Olevianus</a:t>
            </a:r>
            <a:r>
              <a:rPr lang="hu-HU" b="1" dirty="0">
                <a:latin typeface="+mj-lt"/>
              </a:rPr>
              <a:t> Gáspár és </a:t>
            </a:r>
            <a:r>
              <a:rPr lang="hu-HU" b="1" dirty="0" err="1">
                <a:latin typeface="+mj-lt"/>
              </a:rPr>
              <a:t>Ursinus</a:t>
            </a:r>
            <a:r>
              <a:rPr lang="hu-HU" b="1" dirty="0">
                <a:latin typeface="+mj-lt"/>
              </a:rPr>
              <a:t> Zakariás. </a:t>
            </a:r>
          </a:p>
          <a:p>
            <a:pPr algn="ctr"/>
            <a:r>
              <a:rPr lang="hu-HU" b="1" dirty="0">
                <a:latin typeface="+mj-lt"/>
              </a:rPr>
              <a:t>129 kérdés-feleletben foglalták össze a református hit lényegét. </a:t>
            </a:r>
          </a:p>
        </p:txBody>
      </p:sp>
      <p:pic>
        <p:nvPicPr>
          <p:cNvPr id="11" name="Kép 10">
            <a:extLst>
              <a:ext uri="{FF2B5EF4-FFF2-40B4-BE49-F238E27FC236}">
                <a16:creationId xmlns:a16="http://schemas.microsoft.com/office/drawing/2014/main" id="{0B6BF027-B6C4-46BB-8247-E2A69F36400C}"/>
              </a:ext>
            </a:extLst>
          </p:cNvPr>
          <p:cNvPicPr>
            <a:picLocks noChangeAspect="1"/>
          </p:cNvPicPr>
          <p:nvPr/>
        </p:nvPicPr>
        <p:blipFill>
          <a:blip r:embed="rId3"/>
          <a:stretch>
            <a:fillRect/>
          </a:stretch>
        </p:blipFill>
        <p:spPr>
          <a:xfrm>
            <a:off x="10880909" y="5490000"/>
            <a:ext cx="1374984" cy="1368000"/>
          </a:xfrm>
          <a:prstGeom prst="rect">
            <a:avLst/>
          </a:prstGeom>
        </p:spPr>
      </p:pic>
      <p:sp>
        <p:nvSpPr>
          <p:cNvPr id="12" name="Téglalap 11">
            <a:extLst>
              <a:ext uri="{FF2B5EF4-FFF2-40B4-BE49-F238E27FC236}">
                <a16:creationId xmlns:a16="http://schemas.microsoft.com/office/drawing/2014/main" id="{C01D876B-F436-49B4-949B-5A1EC781F7F6}"/>
              </a:ext>
            </a:extLst>
          </p:cNvPr>
          <p:cNvSpPr/>
          <p:nvPr/>
        </p:nvSpPr>
        <p:spPr>
          <a:xfrm>
            <a:off x="1428020" y="1948950"/>
            <a:ext cx="4568350" cy="646331"/>
          </a:xfrm>
          <a:prstGeom prst="rect">
            <a:avLst/>
          </a:prstGeom>
          <a:solidFill>
            <a:srgbClr val="C7811E"/>
          </a:solidFill>
        </p:spPr>
        <p:txBody>
          <a:bodyPr wrap="square">
            <a:spAutoFit/>
          </a:bodyPr>
          <a:lstStyle/>
          <a:p>
            <a:pPr algn="ctr"/>
            <a:r>
              <a:rPr lang="hu-HU" b="1" dirty="0">
                <a:solidFill>
                  <a:srgbClr val="000000"/>
                </a:solidFill>
              </a:rPr>
              <a:t>Mi életedben és halálodban egyetlen vigasztalásod?</a:t>
            </a:r>
          </a:p>
        </p:txBody>
      </p:sp>
    </p:spTree>
    <p:extLst>
      <p:ext uri="{BB962C8B-B14F-4D97-AF65-F5344CB8AC3E}">
        <p14:creationId xmlns:p14="http://schemas.microsoft.com/office/powerpoint/2010/main" val="34164592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21CC1A42-ACA5-48DE-B819-B1589CF87025}"/>
              </a:ext>
            </a:extLst>
          </p:cNvPr>
          <p:cNvSpPr txBox="1"/>
          <p:nvPr/>
        </p:nvSpPr>
        <p:spPr>
          <a:xfrm>
            <a:off x="5136885" y="1397179"/>
            <a:ext cx="7733211" cy="4093428"/>
          </a:xfrm>
          <a:prstGeom prst="rect">
            <a:avLst/>
          </a:prstGeom>
          <a:noFill/>
        </p:spPr>
        <p:txBody>
          <a:bodyPr wrap="square" rtlCol="0">
            <a:spAutoFit/>
          </a:bodyPr>
          <a:lstStyle/>
          <a:p>
            <a:pPr algn="ctr">
              <a:spcAft>
                <a:spcPts val="1200"/>
              </a:spcAft>
            </a:pPr>
            <a:r>
              <a:rPr lang="hu-HU" sz="2000" dirty="0"/>
              <a:t>1. Hálát adok Uram, az életért,</a:t>
            </a:r>
            <a:br>
              <a:rPr lang="hu-HU" sz="2000" dirty="0"/>
            </a:br>
            <a:r>
              <a:rPr lang="hu-HU" sz="2000" dirty="0"/>
              <a:t>Csak Rólad énekel hegy, völgy s a rét;</a:t>
            </a:r>
            <a:br>
              <a:rPr lang="hu-HU" sz="2000" dirty="0"/>
            </a:br>
            <a:r>
              <a:rPr lang="hu-HU" sz="2000" dirty="0"/>
              <a:t>A napokat Te számolod,</a:t>
            </a:r>
            <a:br>
              <a:rPr lang="hu-HU" sz="2000" dirty="0"/>
            </a:br>
            <a:r>
              <a:rPr lang="hu-HU" sz="2000" dirty="0"/>
              <a:t>Uram, én mindenért hálát adok!</a:t>
            </a:r>
          </a:p>
          <a:p>
            <a:pPr algn="ctr">
              <a:spcAft>
                <a:spcPts val="1200"/>
              </a:spcAft>
            </a:pPr>
            <a:r>
              <a:rPr lang="hu-HU" sz="2000" dirty="0"/>
              <a:t>2. Hatalmad, Istenem, mindent </a:t>
            </a:r>
            <a:r>
              <a:rPr lang="hu-HU" sz="2000" dirty="0" err="1"/>
              <a:t>fölér</a:t>
            </a:r>
            <a:r>
              <a:rPr lang="hu-HU" sz="2000" dirty="0"/>
              <a:t>,</a:t>
            </a:r>
            <a:br>
              <a:rPr lang="hu-HU" sz="2000" dirty="0"/>
            </a:br>
            <a:r>
              <a:rPr lang="hu-HU" sz="2000" dirty="0" err="1"/>
              <a:t>Szavadra</a:t>
            </a:r>
            <a:r>
              <a:rPr lang="hu-HU" sz="2000" dirty="0"/>
              <a:t> engednek tenger és szél,</a:t>
            </a:r>
            <a:br>
              <a:rPr lang="hu-HU" sz="2000" dirty="0"/>
            </a:br>
            <a:r>
              <a:rPr lang="hu-HU" sz="2000" dirty="0"/>
              <a:t>Leborulnak a csillagok…</a:t>
            </a:r>
            <a:br>
              <a:rPr lang="hu-HU" sz="2000" dirty="0"/>
            </a:br>
            <a:r>
              <a:rPr lang="hu-HU" sz="2000" dirty="0"/>
              <a:t>Uram, én mindenért hálát adok!</a:t>
            </a:r>
          </a:p>
          <a:p>
            <a:pPr algn="ctr">
              <a:spcAft>
                <a:spcPts val="1200"/>
              </a:spcAft>
            </a:pPr>
            <a:r>
              <a:rPr lang="hu-HU" sz="2000" dirty="0"/>
              <a:t>3. Imádom, szent Atyám, dicső Neved!</a:t>
            </a:r>
            <a:br>
              <a:rPr lang="hu-HU" sz="2000" dirty="0"/>
            </a:br>
            <a:r>
              <a:rPr lang="hu-HU" sz="2000" dirty="0"/>
              <a:t>Te vagy a végtelen nagy szeretet,</a:t>
            </a:r>
            <a:br>
              <a:rPr lang="hu-HU" sz="2000" dirty="0"/>
            </a:br>
            <a:r>
              <a:rPr lang="hu-HU" sz="2000" dirty="0"/>
              <a:t>Kegyelmed ma ingyen adod.</a:t>
            </a:r>
            <a:br>
              <a:rPr lang="hu-HU" sz="2000" dirty="0"/>
            </a:br>
            <a:r>
              <a:rPr lang="hu-HU" sz="2000" dirty="0"/>
              <a:t>Uram, én mindenért hálát adok!</a:t>
            </a:r>
          </a:p>
        </p:txBody>
      </p:sp>
      <p:sp>
        <p:nvSpPr>
          <p:cNvPr id="3" name="Szövegdoboz 2">
            <a:extLst>
              <a:ext uri="{FF2B5EF4-FFF2-40B4-BE49-F238E27FC236}">
                <a16:creationId xmlns:a16="http://schemas.microsoft.com/office/drawing/2014/main" id="{ED39ACB7-CA09-410A-AD94-8BAEBBBEA5B8}"/>
              </a:ext>
            </a:extLst>
          </p:cNvPr>
          <p:cNvSpPr txBox="1"/>
          <p:nvPr/>
        </p:nvSpPr>
        <p:spPr>
          <a:xfrm>
            <a:off x="3490964" y="429425"/>
            <a:ext cx="4689566" cy="707886"/>
          </a:xfrm>
          <a:prstGeom prst="rect">
            <a:avLst/>
          </a:prstGeom>
          <a:noFill/>
        </p:spPr>
        <p:txBody>
          <a:bodyPr wrap="square" rtlCol="0">
            <a:spAutoFit/>
          </a:bodyPr>
          <a:lstStyle/>
          <a:p>
            <a:pPr algn="ctr"/>
            <a:r>
              <a:rPr lang="hu-HU" sz="4000" b="1" dirty="0">
                <a:latin typeface="Arial" panose="020B0604020202020204" pitchFamily="34" charset="0"/>
                <a:cs typeface="Arial" panose="020B0604020202020204" pitchFamily="34" charset="0"/>
              </a:rPr>
              <a:t>Énekeljünk!</a:t>
            </a:r>
          </a:p>
        </p:txBody>
      </p:sp>
      <p:sp>
        <p:nvSpPr>
          <p:cNvPr id="2" name="Szövegdoboz 1">
            <a:hlinkClick r:id="rId2"/>
            <a:extLst>
              <a:ext uri="{FF2B5EF4-FFF2-40B4-BE49-F238E27FC236}">
                <a16:creationId xmlns:a16="http://schemas.microsoft.com/office/drawing/2014/main" id="{6BC6F420-E8E9-4297-AF5A-07C977EE7F2B}"/>
              </a:ext>
            </a:extLst>
          </p:cNvPr>
          <p:cNvSpPr txBox="1"/>
          <p:nvPr/>
        </p:nvSpPr>
        <p:spPr>
          <a:xfrm>
            <a:off x="1894113" y="5791520"/>
            <a:ext cx="3500847" cy="584775"/>
          </a:xfrm>
          <a:prstGeom prst="rect">
            <a:avLst/>
          </a:prstGeom>
          <a:solidFill>
            <a:srgbClr val="C7811E"/>
          </a:solidFill>
        </p:spPr>
        <p:txBody>
          <a:bodyPr wrap="square" rtlCol="0">
            <a:spAutoFit/>
          </a:bodyPr>
          <a:lstStyle/>
          <a:p>
            <a:pPr algn="ctr"/>
            <a:r>
              <a:rPr lang="hu-HU" sz="32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Kattints ide!</a:t>
            </a:r>
            <a:endParaRPr lang="hu-HU" sz="3200" b="1" dirty="0">
              <a:solidFill>
                <a:schemeClr val="bg1"/>
              </a:solidFill>
              <a:latin typeface="Arial" panose="020B0604020202020204" pitchFamily="34" charset="0"/>
              <a:cs typeface="Arial" panose="020B0604020202020204" pitchFamily="34" charset="0"/>
            </a:endParaRPr>
          </a:p>
        </p:txBody>
      </p:sp>
      <p:pic>
        <p:nvPicPr>
          <p:cNvPr id="7" name="Kép 6" descr="A képen víz, kültéri, fa, tó látható&#10;&#10;Automatikusan generált leírás">
            <a:extLst>
              <a:ext uri="{FF2B5EF4-FFF2-40B4-BE49-F238E27FC236}">
                <a16:creationId xmlns:a16="http://schemas.microsoft.com/office/drawing/2014/main" id="{43400B3F-2B31-4FFF-AF99-9497C1D3B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462" y="1376977"/>
            <a:ext cx="5656218" cy="3744298"/>
          </a:xfrm>
          <a:prstGeom prst="rect">
            <a:avLst/>
          </a:prstGeom>
        </p:spPr>
      </p:pic>
      <p:pic>
        <p:nvPicPr>
          <p:cNvPr id="9" name="Kép 8">
            <a:extLst>
              <a:ext uri="{FF2B5EF4-FFF2-40B4-BE49-F238E27FC236}">
                <a16:creationId xmlns:a16="http://schemas.microsoft.com/office/drawing/2014/main" id="{40EFAD25-4660-411A-99B6-D3CE41A5E917}"/>
              </a:ext>
            </a:extLst>
          </p:cNvPr>
          <p:cNvPicPr>
            <a:picLocks noChangeAspect="1"/>
          </p:cNvPicPr>
          <p:nvPr/>
        </p:nvPicPr>
        <p:blipFill>
          <a:blip r:embed="rId4"/>
          <a:stretch>
            <a:fillRect/>
          </a:stretch>
        </p:blipFill>
        <p:spPr>
          <a:xfrm>
            <a:off x="10812090" y="5460821"/>
            <a:ext cx="1379910" cy="1368000"/>
          </a:xfrm>
          <a:prstGeom prst="rect">
            <a:avLst/>
          </a:prstGeom>
        </p:spPr>
      </p:pic>
    </p:spTree>
    <p:extLst>
      <p:ext uri="{BB962C8B-B14F-4D97-AF65-F5344CB8AC3E}">
        <p14:creationId xmlns:p14="http://schemas.microsoft.com/office/powerpoint/2010/main" val="10128305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ép 2" descr="A képen fal látható&#10;&#10;Automatikusan generált leírás">
            <a:extLst>
              <a:ext uri="{FF2B5EF4-FFF2-40B4-BE49-F238E27FC236}">
                <a16:creationId xmlns:a16="http://schemas.microsoft.com/office/drawing/2014/main" id="{7D7C7335-D311-4CAB-BECB-C1B670FAEBB6}"/>
              </a:ext>
            </a:extLst>
          </p:cNvPr>
          <p:cNvPicPr>
            <a:picLocks noChangeAspect="1"/>
          </p:cNvPicPr>
          <p:nvPr/>
        </p:nvPicPr>
        <p:blipFill rotWithShape="1">
          <a:blip r:embed="rId2">
            <a:extLst>
              <a:ext uri="{28A0092B-C50C-407E-A947-70E740481C1C}">
                <a14:useLocalDpi xmlns:a14="http://schemas.microsoft.com/office/drawing/2010/main" val="0"/>
              </a:ext>
            </a:extLst>
          </a:blip>
          <a:srcRect l="12349" r="14855" b="-1"/>
          <a:stretch/>
        </p:blipFill>
        <p:spPr>
          <a:xfrm>
            <a:off x="1" y="10"/>
            <a:ext cx="7552943" cy="6857990"/>
          </a:xfrm>
          <a:prstGeom prst="rect">
            <a:avLst/>
          </a:prstGeom>
        </p:spPr>
      </p:pic>
      <p:sp>
        <p:nvSpPr>
          <p:cNvPr id="12" name="Rectangle 11">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zövegdoboz 4">
            <a:extLst>
              <a:ext uri="{FF2B5EF4-FFF2-40B4-BE49-F238E27FC236}">
                <a16:creationId xmlns:a16="http://schemas.microsoft.com/office/drawing/2014/main" id="{8A9AD928-9035-483D-AC29-29DF282088E1}"/>
              </a:ext>
            </a:extLst>
          </p:cNvPr>
          <p:cNvSpPr txBox="1"/>
          <p:nvPr/>
        </p:nvSpPr>
        <p:spPr>
          <a:xfrm>
            <a:off x="7870911" y="793229"/>
            <a:ext cx="3995592" cy="15738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cap="all" dirty="0" err="1">
                <a:latin typeface="+mj-lt"/>
                <a:ea typeface="+mj-ea"/>
                <a:cs typeface="+mj-cs"/>
              </a:rPr>
              <a:t>Aranymondás</a:t>
            </a:r>
            <a:endParaRPr lang="en-US" sz="3200" b="1" cap="all" dirty="0">
              <a:latin typeface="+mj-lt"/>
              <a:ea typeface="+mj-ea"/>
              <a:cs typeface="+mj-cs"/>
            </a:endParaRPr>
          </a:p>
        </p:txBody>
      </p:sp>
      <p:sp>
        <p:nvSpPr>
          <p:cNvPr id="4" name="Téglalap 3">
            <a:extLst>
              <a:ext uri="{FF2B5EF4-FFF2-40B4-BE49-F238E27FC236}">
                <a16:creationId xmlns:a16="http://schemas.microsoft.com/office/drawing/2014/main" id="{C925E451-7AEE-43D6-B7F6-08E819FA4C27}"/>
              </a:ext>
            </a:extLst>
          </p:cNvPr>
          <p:cNvSpPr/>
          <p:nvPr/>
        </p:nvSpPr>
        <p:spPr>
          <a:xfrm>
            <a:off x="8196408" y="2367092"/>
            <a:ext cx="3352128" cy="2123817"/>
          </a:xfrm>
          <a:prstGeom prst="rect">
            <a:avLst/>
          </a:prstGeom>
        </p:spPr>
        <p:txBody>
          <a:bodyPr vert="horz" lIns="91440" tIns="45720" rIns="91440" bIns="45720" rtlCol="0">
            <a:normAutofit/>
          </a:bodyPr>
          <a:lstStyle/>
          <a:p>
            <a:pPr algn="ctr">
              <a:spcAft>
                <a:spcPts val="600"/>
              </a:spcAft>
              <a:buClr>
                <a:schemeClr val="tx1"/>
              </a:buClr>
            </a:pPr>
            <a:r>
              <a:rPr lang="en-US" sz="2400" b="1" dirty="0"/>
              <a:t>„Minden </a:t>
            </a:r>
            <a:r>
              <a:rPr lang="en-US" sz="2400" b="1" dirty="0" err="1"/>
              <a:t>féltve</a:t>
            </a:r>
            <a:r>
              <a:rPr lang="en-US" sz="2400" b="1" dirty="0"/>
              <a:t> </a:t>
            </a:r>
            <a:r>
              <a:rPr lang="en-US" sz="2400" b="1" dirty="0" err="1"/>
              <a:t>őrzött</a:t>
            </a:r>
            <a:r>
              <a:rPr lang="en-US" sz="2400" b="1" dirty="0"/>
              <a:t> </a:t>
            </a:r>
            <a:r>
              <a:rPr lang="en-US" sz="2400" b="1" dirty="0" err="1"/>
              <a:t>dolognál</a:t>
            </a:r>
            <a:r>
              <a:rPr lang="en-US" sz="2400" b="1" dirty="0"/>
              <a:t> </a:t>
            </a:r>
            <a:r>
              <a:rPr lang="en-US" sz="2400" b="1" dirty="0" err="1"/>
              <a:t>jobban</a:t>
            </a:r>
            <a:r>
              <a:rPr lang="en-US" sz="2400" b="1" dirty="0"/>
              <a:t> </a:t>
            </a:r>
            <a:r>
              <a:rPr lang="en-US" sz="2400" b="1" dirty="0" err="1"/>
              <a:t>óvd</a:t>
            </a:r>
            <a:r>
              <a:rPr lang="en-US" sz="2400" b="1" dirty="0"/>
              <a:t> </a:t>
            </a:r>
            <a:r>
              <a:rPr lang="en-US" sz="2400" b="1" dirty="0" err="1"/>
              <a:t>szívedet</a:t>
            </a:r>
            <a:r>
              <a:rPr lang="en-US" sz="2400" b="1" dirty="0"/>
              <a:t>, </a:t>
            </a:r>
            <a:r>
              <a:rPr lang="en-US" sz="2400" b="1" dirty="0" err="1"/>
              <a:t>mert</a:t>
            </a:r>
            <a:r>
              <a:rPr lang="en-US" sz="2400" b="1" dirty="0"/>
              <a:t> </a:t>
            </a:r>
            <a:r>
              <a:rPr lang="en-US" sz="2400" b="1" dirty="0" err="1"/>
              <a:t>onnan</a:t>
            </a:r>
            <a:r>
              <a:rPr lang="en-US" sz="2400" b="1" dirty="0"/>
              <a:t> </a:t>
            </a:r>
            <a:r>
              <a:rPr lang="en-US" sz="2400" b="1" dirty="0" err="1"/>
              <a:t>indul</a:t>
            </a:r>
            <a:r>
              <a:rPr lang="en-US" sz="2400" b="1" dirty="0"/>
              <a:t> </a:t>
            </a:r>
            <a:r>
              <a:rPr lang="en-US" sz="2400" b="1" dirty="0" err="1"/>
              <a:t>ki</a:t>
            </a:r>
            <a:r>
              <a:rPr lang="en-US" sz="2400" b="1" dirty="0"/>
              <a:t> </a:t>
            </a:r>
            <a:r>
              <a:rPr lang="en-US" sz="2400" b="1" dirty="0" err="1"/>
              <a:t>az</a:t>
            </a:r>
            <a:r>
              <a:rPr lang="en-US" sz="2400" b="1" dirty="0"/>
              <a:t> </a:t>
            </a:r>
            <a:r>
              <a:rPr lang="en-US" sz="2400" b="1" dirty="0" err="1"/>
              <a:t>élet</a:t>
            </a:r>
            <a:r>
              <a:rPr lang="en-US" sz="2400" b="1" dirty="0"/>
              <a:t>!” </a:t>
            </a:r>
          </a:p>
          <a:p>
            <a:pPr algn="ctr">
              <a:spcAft>
                <a:spcPts val="600"/>
              </a:spcAft>
              <a:buClr>
                <a:schemeClr val="tx1"/>
              </a:buClr>
            </a:pPr>
            <a:r>
              <a:rPr lang="en-US" sz="2400" b="1" dirty="0" err="1"/>
              <a:t>Péld</a:t>
            </a:r>
            <a:r>
              <a:rPr lang="en-US" sz="2400" b="1" dirty="0"/>
              <a:t> 4,23</a:t>
            </a:r>
            <a:endParaRPr lang="en-US" sz="2400" b="1" i="0" dirty="0"/>
          </a:p>
        </p:txBody>
      </p:sp>
    </p:spTree>
    <p:extLst>
      <p:ext uri="{BB962C8B-B14F-4D97-AF65-F5344CB8AC3E}">
        <p14:creationId xmlns:p14="http://schemas.microsoft.com/office/powerpoint/2010/main" val="259121137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80752"/>
            <a:ext cx="1524000" cy="11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742995" y="-4308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209862" y="-66372"/>
            <a:ext cx="11448739" cy="5666332"/>
          </a:xfrm>
          <a:prstGeom prst="horizontalScroll">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tied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
        <p:nvSpPr>
          <p:cNvPr id="6" name="Ellipszis 5">
            <a:extLst>
              <a:ext uri="{FF2B5EF4-FFF2-40B4-BE49-F238E27FC236}">
                <a16:creationId xmlns:a16="http://schemas.microsoft.com/office/drawing/2014/main" id="{7A7BBFAF-B329-4D1D-9C32-E7D40B8E25D2}"/>
              </a:ext>
            </a:extLst>
          </p:cNvPr>
          <p:cNvSpPr/>
          <p:nvPr/>
        </p:nvSpPr>
        <p:spPr>
          <a:xfrm>
            <a:off x="1447799" y="5442519"/>
            <a:ext cx="3282950" cy="1138773"/>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zövegdoboz 6">
            <a:extLst>
              <a:ext uri="{FF2B5EF4-FFF2-40B4-BE49-F238E27FC236}">
                <a16:creationId xmlns:a16="http://schemas.microsoft.com/office/drawing/2014/main" id="{4A826487-ED0A-4FAB-BEFE-70A6F8B3186B}"/>
              </a:ext>
            </a:extLst>
          </p:cNvPr>
          <p:cNvSpPr txBox="1"/>
          <p:nvPr/>
        </p:nvSpPr>
        <p:spPr>
          <a:xfrm>
            <a:off x="1447799" y="5504073"/>
            <a:ext cx="32829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Várunk a következő digitális hittanórára!</a:t>
            </a:r>
          </a:p>
        </p:txBody>
      </p:sp>
      <p:sp>
        <p:nvSpPr>
          <p:cNvPr id="8" name="Téglalap 7">
            <a:extLst>
              <a:ext uri="{FF2B5EF4-FFF2-40B4-BE49-F238E27FC236}">
                <a16:creationId xmlns:a16="http://schemas.microsoft.com/office/drawing/2014/main" id="{4349F468-F9A7-4B57-9F9B-63E026247A7E}"/>
              </a:ext>
            </a:extLst>
          </p:cNvPr>
          <p:cNvSpPr/>
          <p:nvPr/>
        </p:nvSpPr>
        <p:spPr>
          <a:xfrm>
            <a:off x="4756881" y="4953629"/>
            <a:ext cx="6096000" cy="646331"/>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36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36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Áldás, békesség!</a:t>
            </a:r>
          </a:p>
        </p:txBody>
      </p:sp>
      <p:sp>
        <p:nvSpPr>
          <p:cNvPr id="9" name="Téglalap 8">
            <a:extLst>
              <a:ext uri="{FF2B5EF4-FFF2-40B4-BE49-F238E27FC236}">
                <a16:creationId xmlns:a16="http://schemas.microsoft.com/office/drawing/2014/main" id="{8A482414-8F86-4E08-B794-0190BF55C02C}"/>
              </a:ext>
            </a:extLst>
          </p:cNvPr>
          <p:cNvSpPr/>
          <p:nvPr/>
        </p:nvSpPr>
        <p:spPr>
          <a:xfrm>
            <a:off x="4572000" y="5534561"/>
            <a:ext cx="6096000" cy="1323439"/>
          </a:xfrm>
          <a:prstGeom prst="rect">
            <a:avLst/>
          </a:prstGeom>
          <a:ln w="50800">
            <a:noFill/>
          </a:ln>
        </p:spPr>
        <p:txBody>
          <a:bodyPr>
            <a:spAutoFit/>
          </a:bodyPr>
          <a:lstStyle/>
          <a:p>
            <a:pPr lvl="0" algn="ctr">
              <a:defRPr/>
            </a:pPr>
            <a:r>
              <a:rPr kumimoji="0" lang="hu-HU"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Források: </a:t>
            </a:r>
            <a:r>
              <a:rPr kumimoji="0" lang="hu-HU" sz="20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pixabay.com, </a:t>
            </a:r>
            <a:r>
              <a:rPr lang="hu-HU" sz="2000" dirty="0">
                <a:hlinkClick r:id="rId3">
                  <a:extLst>
                    <a:ext uri="{A12FA001-AC4F-418D-AE19-62706E023703}">
                      <ahyp:hlinkClr xmlns:ahyp="http://schemas.microsoft.com/office/drawing/2018/hyperlinkcolor" val="tx"/>
                    </a:ext>
                  </a:extLst>
                </a:hlinkClick>
              </a:rPr>
              <a:t>https://www.youtube.com/watch?v=d9fnK6n4ka4</a:t>
            </a:r>
            <a:r>
              <a:rPr lang="hu-HU" sz="2000" dirty="0"/>
              <a:t>, learningapps.com</a:t>
            </a:r>
            <a:r>
              <a:rPr lang="hu-HU" sz="2000" dirty="0">
                <a:latin typeface="Arial" panose="020B0604020202020204"/>
                <a:cs typeface="Times New Roman" panose="02020603050405020304" pitchFamily="18" charset="0"/>
              </a:rPr>
              <a:t>, </a:t>
            </a:r>
            <a:r>
              <a:rPr lang="hu-HU" sz="2000" dirty="0">
                <a:cs typeface="Times New Roman" panose="02020603050405020304" pitchFamily="18" charset="0"/>
              </a:rPr>
              <a:t>https://munkacs-diocese.org/hu/2018/03/26/nick-vujicic/</a:t>
            </a:r>
            <a:endParaRPr kumimoji="0" lang="hu-HU" sz="2000" b="0" i="0" u="none" strike="noStrike" kern="1200" cap="none" spc="0" normalizeH="0" baseline="0" noProof="0" dirty="0">
              <a:ln>
                <a:noFill/>
              </a:ln>
              <a:effectLst/>
              <a:uLnTx/>
              <a:uFillTx/>
              <a:latin typeface="Arial" panose="020B0604020202020204"/>
              <a:ea typeface="+mn-ea"/>
              <a:cs typeface="Times New Roman" panose="02020603050405020304" pitchFamily="18" charset="0"/>
            </a:endParaRPr>
          </a:p>
        </p:txBody>
      </p:sp>
    </p:spTree>
    <p:extLst>
      <p:ext uri="{BB962C8B-B14F-4D97-AF65-F5344CB8AC3E}">
        <p14:creationId xmlns:p14="http://schemas.microsoft.com/office/powerpoint/2010/main" val="180758520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1640113" y="266957"/>
            <a:ext cx="4804230" cy="4832092"/>
          </a:xfrm>
          <a:prstGeom prst="rect">
            <a:avLst/>
          </a:prstGeom>
          <a:solidFill>
            <a:srgbClr val="C7811E"/>
          </a:solidFill>
          <a:ln w="47625">
            <a:noFill/>
          </a:ln>
        </p:spPr>
        <p:txBody>
          <a:bodyPr wrap="square" rtlCol="0">
            <a:spAutoFit/>
          </a:bodyPr>
          <a:lstStyle/>
          <a:p>
            <a:pPr algn="ctr"/>
            <a:r>
              <a:rPr lang="hu-HU" sz="2800" dirty="0">
                <a:solidFill>
                  <a:schemeClr val="bg1"/>
                </a:solidFill>
                <a:latin typeface="Arial" panose="020B0604020202020204" pitchFamily="34" charset="0"/>
                <a:cs typeface="Arial" panose="020B0604020202020204" pitchFamily="34" charset="0"/>
              </a:rPr>
              <a:t>Kedves Hittanos Barátom!</a:t>
            </a:r>
          </a:p>
          <a:p>
            <a:pPr algn="ctr"/>
            <a:endParaRPr lang="hu-HU" sz="2800" dirty="0">
              <a:solidFill>
                <a:schemeClr val="bg1"/>
              </a:solidFill>
              <a:latin typeface="Arial" panose="020B0604020202020204" pitchFamily="34" charset="0"/>
              <a:cs typeface="Arial" panose="020B0604020202020204" pitchFamily="34" charset="0"/>
            </a:endParaRPr>
          </a:p>
          <a:p>
            <a:pPr algn="ctr"/>
            <a:r>
              <a:rPr lang="hu-HU" sz="2800" dirty="0">
                <a:solidFill>
                  <a:schemeClr val="bg1"/>
                </a:solidFill>
                <a:latin typeface="Arial" panose="020B0604020202020204" pitchFamily="34" charset="0"/>
                <a:cs typeface="Arial" panose="020B0604020202020204" pitchFamily="34" charset="0"/>
              </a:rPr>
              <a:t>A digitális hittanórán szükséged lesz a következőkre:</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Internet kapcsolat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Laptop, okostelefon vagy tablet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Hangszóró vagy fülhallgató</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Lelkes és nyitott hozzáállásod. </a:t>
            </a:r>
            <a:r>
              <a:rPr lang="hu-HU" sz="280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hu-HU" sz="2800" dirty="0">
              <a:solidFill>
                <a:schemeClr val="bg1"/>
              </a:solidFill>
              <a:latin typeface="Arial" panose="020B0604020202020204" pitchFamily="34" charset="0"/>
              <a:cs typeface="Arial" panose="020B0604020202020204" pitchFamily="34" charset="0"/>
            </a:endParaRPr>
          </a:p>
        </p:txBody>
      </p:sp>
      <p:sp>
        <p:nvSpPr>
          <p:cNvPr id="7" name="Ellipszis 6"/>
          <p:cNvSpPr/>
          <p:nvPr/>
        </p:nvSpPr>
        <p:spPr>
          <a:xfrm>
            <a:off x="6841195" y="2540000"/>
            <a:ext cx="5302293" cy="4126407"/>
          </a:xfrm>
          <a:prstGeom prst="ellipse">
            <a:avLst/>
          </a:prstGeom>
          <a:solidFill>
            <a:srgbClr val="AE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solidFill>
                  <a:schemeClr val="bg1"/>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600" dirty="0">
              <a:solidFill>
                <a:schemeClr val="bg1"/>
              </a:solidFill>
              <a:latin typeface="Arial" panose="020B0604020202020204" pitchFamily="34" charset="0"/>
              <a:cs typeface="Arial" panose="020B0604020202020204" pitchFamily="34" charset="0"/>
            </a:endParaRPr>
          </a:p>
          <a:p>
            <a:pPr algn="ctr"/>
            <a:r>
              <a:rPr lang="hu-HU" sz="2600" dirty="0">
                <a:solidFill>
                  <a:schemeClr val="bg1"/>
                </a:solidFill>
                <a:latin typeface="Arial" panose="020B0604020202020204" pitchFamily="34" charset="0"/>
                <a:cs typeface="Arial" panose="020B0604020202020204" pitchFamily="34" charset="0"/>
              </a:rPr>
              <a:t>Állítsd be a diavetítést és indítsd el a PPT-t! </a:t>
            </a:r>
          </a:p>
        </p:txBody>
      </p:sp>
    </p:spTree>
    <p:extLst>
      <p:ext uri="{BB962C8B-B14F-4D97-AF65-F5344CB8AC3E}">
        <p14:creationId xmlns:p14="http://schemas.microsoft.com/office/powerpoint/2010/main" val="4019078317"/>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3979" y="5219554"/>
            <a:ext cx="1768021" cy="163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827314" y="79828"/>
            <a:ext cx="10031187" cy="6489410"/>
          </a:xfrm>
          <a:prstGeom prst="horizontalScroll">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tied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425088255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A képen személy, beltéri látható&#10;&#10;Automatikusan generált leírás">
            <a:extLst>
              <a:ext uri="{FF2B5EF4-FFF2-40B4-BE49-F238E27FC236}">
                <a16:creationId xmlns:a16="http://schemas.microsoft.com/office/drawing/2014/main" id="{188ABD72-B429-4C74-87B1-BF528E59B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441" y="191453"/>
            <a:ext cx="3681724" cy="2454482"/>
          </a:xfrm>
          <a:prstGeom prst="rect">
            <a:avLst/>
          </a:prstGeom>
        </p:spPr>
      </p:pic>
      <p:pic>
        <p:nvPicPr>
          <p:cNvPr id="7" name="Kép 6" descr="A képen beltéri, személy, madár, bezárás látható&#10;&#10;Automatikusan generált leírás">
            <a:extLst>
              <a:ext uri="{FF2B5EF4-FFF2-40B4-BE49-F238E27FC236}">
                <a16:creationId xmlns:a16="http://schemas.microsoft.com/office/drawing/2014/main" id="{7098989A-68D9-498E-B47D-CC636A1C4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06" y="196773"/>
            <a:ext cx="3910148" cy="2443843"/>
          </a:xfrm>
          <a:prstGeom prst="rect">
            <a:avLst/>
          </a:prstGeom>
        </p:spPr>
      </p:pic>
      <p:pic>
        <p:nvPicPr>
          <p:cNvPr id="9" name="Kép 8" descr="A képen beltéri, ágy, kosár, tároló látható&#10;&#10;Automatikusan generált leírás">
            <a:extLst>
              <a:ext uri="{FF2B5EF4-FFF2-40B4-BE49-F238E27FC236}">
                <a16:creationId xmlns:a16="http://schemas.microsoft.com/office/drawing/2014/main" id="{8734A85F-D2EB-46F3-A7B8-4207B0E80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93" y="3428999"/>
            <a:ext cx="3681725" cy="2454483"/>
          </a:xfrm>
          <a:prstGeom prst="rect">
            <a:avLst/>
          </a:prstGeom>
        </p:spPr>
      </p:pic>
      <p:pic>
        <p:nvPicPr>
          <p:cNvPr id="11" name="Kép 10">
            <a:extLst>
              <a:ext uri="{FF2B5EF4-FFF2-40B4-BE49-F238E27FC236}">
                <a16:creationId xmlns:a16="http://schemas.microsoft.com/office/drawing/2014/main" id="{8781191B-C4A5-4462-9CCA-1AC8BEBD90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496" y="3570974"/>
            <a:ext cx="3667397" cy="2454482"/>
          </a:xfrm>
          <a:prstGeom prst="rect">
            <a:avLst/>
          </a:prstGeom>
        </p:spPr>
      </p:pic>
      <p:sp>
        <p:nvSpPr>
          <p:cNvPr id="2" name="Szövegdoboz 1">
            <a:extLst>
              <a:ext uri="{FF2B5EF4-FFF2-40B4-BE49-F238E27FC236}">
                <a16:creationId xmlns:a16="http://schemas.microsoft.com/office/drawing/2014/main" id="{D11D8F84-3DF1-48DD-AB26-941FA388B5CD}"/>
              </a:ext>
            </a:extLst>
          </p:cNvPr>
          <p:cNvSpPr txBox="1"/>
          <p:nvPr/>
        </p:nvSpPr>
        <p:spPr>
          <a:xfrm>
            <a:off x="9344009" y="1346919"/>
            <a:ext cx="2467817" cy="3046988"/>
          </a:xfrm>
          <a:prstGeom prst="rect">
            <a:avLst/>
          </a:prstGeom>
          <a:solidFill>
            <a:srgbClr val="1A201E"/>
          </a:solidFill>
        </p:spPr>
        <p:txBody>
          <a:bodyPr wrap="square" rtlCol="0">
            <a:spAutoFit/>
          </a:bodyPr>
          <a:lstStyle/>
          <a:p>
            <a:pPr algn="ctr"/>
            <a:r>
              <a:rPr lang="hu-HU" sz="2400" b="1" dirty="0">
                <a:solidFill>
                  <a:schemeClr val="bg1"/>
                </a:solidFill>
              </a:rPr>
              <a:t>Írj le három meghatározást vagy érzést, amelyek a leginkább kifejezik számodra, hogy mi az élet!</a:t>
            </a:r>
          </a:p>
        </p:txBody>
      </p:sp>
      <p:sp>
        <p:nvSpPr>
          <p:cNvPr id="10" name="Szövegdoboz 9">
            <a:extLst>
              <a:ext uri="{FF2B5EF4-FFF2-40B4-BE49-F238E27FC236}">
                <a16:creationId xmlns:a16="http://schemas.microsoft.com/office/drawing/2014/main" id="{3F9A87F3-AACC-4E57-B1B6-DED9D2131909}"/>
              </a:ext>
            </a:extLst>
          </p:cNvPr>
          <p:cNvSpPr txBox="1"/>
          <p:nvPr/>
        </p:nvSpPr>
        <p:spPr>
          <a:xfrm>
            <a:off x="943903" y="6269256"/>
            <a:ext cx="3093474" cy="461665"/>
          </a:xfrm>
          <a:prstGeom prst="rect">
            <a:avLst/>
          </a:prstGeom>
          <a:solidFill>
            <a:srgbClr val="B99A7E"/>
          </a:solidFill>
        </p:spPr>
        <p:txBody>
          <a:bodyPr wrap="square" rtlCol="0">
            <a:spAutoFit/>
          </a:bodyPr>
          <a:lstStyle/>
          <a:p>
            <a:pPr algn="ctr"/>
            <a:r>
              <a:rPr lang="hu-HU" sz="2400" b="1" dirty="0"/>
              <a:t>Az élet új lehetőség</a:t>
            </a:r>
          </a:p>
        </p:txBody>
      </p:sp>
      <p:sp>
        <p:nvSpPr>
          <p:cNvPr id="12" name="Szövegdoboz 11">
            <a:extLst>
              <a:ext uri="{FF2B5EF4-FFF2-40B4-BE49-F238E27FC236}">
                <a16:creationId xmlns:a16="http://schemas.microsoft.com/office/drawing/2014/main" id="{6A4DD4BE-9550-499C-BD16-9491655611B1}"/>
              </a:ext>
            </a:extLst>
          </p:cNvPr>
          <p:cNvSpPr txBox="1"/>
          <p:nvPr/>
        </p:nvSpPr>
        <p:spPr>
          <a:xfrm>
            <a:off x="5360082" y="2870413"/>
            <a:ext cx="3093474" cy="461665"/>
          </a:xfrm>
          <a:prstGeom prst="rect">
            <a:avLst/>
          </a:prstGeom>
          <a:solidFill>
            <a:srgbClr val="B99A7E"/>
          </a:solidFill>
        </p:spPr>
        <p:txBody>
          <a:bodyPr wrap="square" rtlCol="0">
            <a:spAutoFit/>
          </a:bodyPr>
          <a:lstStyle/>
          <a:p>
            <a:pPr algn="ctr"/>
            <a:r>
              <a:rPr lang="hu-HU" sz="2400" b="1" dirty="0"/>
              <a:t>Az élet felelősség</a:t>
            </a:r>
          </a:p>
        </p:txBody>
      </p:sp>
      <p:sp>
        <p:nvSpPr>
          <p:cNvPr id="14" name="Szövegdoboz 13">
            <a:extLst>
              <a:ext uri="{FF2B5EF4-FFF2-40B4-BE49-F238E27FC236}">
                <a16:creationId xmlns:a16="http://schemas.microsoft.com/office/drawing/2014/main" id="{367A8D4A-C1E8-4BA8-9434-270ACD4823E3}"/>
              </a:ext>
            </a:extLst>
          </p:cNvPr>
          <p:cNvSpPr txBox="1"/>
          <p:nvPr/>
        </p:nvSpPr>
        <p:spPr>
          <a:xfrm>
            <a:off x="4951745" y="6300375"/>
            <a:ext cx="3910148" cy="461665"/>
          </a:xfrm>
          <a:prstGeom prst="rect">
            <a:avLst/>
          </a:prstGeom>
          <a:solidFill>
            <a:srgbClr val="B99A7E"/>
          </a:solidFill>
        </p:spPr>
        <p:txBody>
          <a:bodyPr wrap="square" rtlCol="0">
            <a:spAutoFit/>
          </a:bodyPr>
          <a:lstStyle/>
          <a:p>
            <a:pPr algn="ctr"/>
            <a:r>
              <a:rPr lang="hu-HU" sz="2400" b="1" dirty="0"/>
              <a:t>Az élet csak a kezdet</a:t>
            </a:r>
          </a:p>
        </p:txBody>
      </p:sp>
      <p:sp>
        <p:nvSpPr>
          <p:cNvPr id="15" name="Szövegdoboz 14">
            <a:extLst>
              <a:ext uri="{FF2B5EF4-FFF2-40B4-BE49-F238E27FC236}">
                <a16:creationId xmlns:a16="http://schemas.microsoft.com/office/drawing/2014/main" id="{A0DFA408-5E38-4797-838C-BE58EC5D9A15}"/>
              </a:ext>
            </a:extLst>
          </p:cNvPr>
          <p:cNvSpPr txBox="1"/>
          <p:nvPr/>
        </p:nvSpPr>
        <p:spPr>
          <a:xfrm>
            <a:off x="1155489" y="2870414"/>
            <a:ext cx="3093474" cy="461665"/>
          </a:xfrm>
          <a:prstGeom prst="rect">
            <a:avLst/>
          </a:prstGeom>
          <a:solidFill>
            <a:srgbClr val="B99A7E"/>
          </a:solidFill>
        </p:spPr>
        <p:txBody>
          <a:bodyPr wrap="square" rtlCol="0">
            <a:spAutoFit/>
          </a:bodyPr>
          <a:lstStyle/>
          <a:p>
            <a:pPr algn="ctr"/>
            <a:r>
              <a:rPr lang="hu-HU" sz="2400" b="1" dirty="0"/>
              <a:t>Az élet ajándék</a:t>
            </a:r>
          </a:p>
        </p:txBody>
      </p:sp>
      <p:pic>
        <p:nvPicPr>
          <p:cNvPr id="16" name="Kép 15">
            <a:extLst>
              <a:ext uri="{FF2B5EF4-FFF2-40B4-BE49-F238E27FC236}">
                <a16:creationId xmlns:a16="http://schemas.microsoft.com/office/drawing/2014/main" id="{BF76215B-E81B-467A-BAE5-DFF347F04693}"/>
              </a:ext>
            </a:extLst>
          </p:cNvPr>
          <p:cNvPicPr>
            <a:picLocks noChangeAspect="1"/>
          </p:cNvPicPr>
          <p:nvPr/>
        </p:nvPicPr>
        <p:blipFill>
          <a:blip r:embed="rId6"/>
          <a:stretch>
            <a:fillRect/>
          </a:stretch>
        </p:blipFill>
        <p:spPr>
          <a:xfrm>
            <a:off x="10815635" y="5511081"/>
            <a:ext cx="1376365" cy="1368000"/>
          </a:xfrm>
          <a:prstGeom prst="rect">
            <a:avLst/>
          </a:prstGeom>
        </p:spPr>
      </p:pic>
    </p:spTree>
    <p:extLst>
      <p:ext uri="{BB962C8B-B14F-4D97-AF65-F5344CB8AC3E}">
        <p14:creationId xmlns:p14="http://schemas.microsoft.com/office/powerpoint/2010/main" val="317162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5A2AE21D-9E2D-46D0-B808-EF8F1F520F36}"/>
              </a:ext>
            </a:extLst>
          </p:cNvPr>
          <p:cNvSpPr>
            <a:spLocks noGrp="1"/>
          </p:cNvSpPr>
          <p:nvPr>
            <p:ph type="title"/>
          </p:nvPr>
        </p:nvSpPr>
        <p:spPr>
          <a:xfrm>
            <a:off x="913774" y="226632"/>
            <a:ext cx="10364451" cy="1040466"/>
          </a:xfrm>
        </p:spPr>
        <p:txBody>
          <a:bodyPr>
            <a:normAutofit/>
          </a:bodyPr>
          <a:lstStyle/>
          <a:p>
            <a:r>
              <a:rPr lang="hu-HU" sz="4000" b="1" cap="none" dirty="0"/>
              <a:t>Mitől értékes az élet?</a:t>
            </a:r>
          </a:p>
        </p:txBody>
      </p:sp>
      <p:sp>
        <p:nvSpPr>
          <p:cNvPr id="2" name="Téglalap 1">
            <a:extLst>
              <a:ext uri="{FF2B5EF4-FFF2-40B4-BE49-F238E27FC236}">
                <a16:creationId xmlns:a16="http://schemas.microsoft.com/office/drawing/2014/main" id="{DB4487B4-EA66-43AE-9885-FEFBA3E12F2C}"/>
              </a:ext>
            </a:extLst>
          </p:cNvPr>
          <p:cNvSpPr/>
          <p:nvPr/>
        </p:nvSpPr>
        <p:spPr>
          <a:xfrm>
            <a:off x="246645" y="1606856"/>
            <a:ext cx="6763129" cy="2308324"/>
          </a:xfrm>
          <a:prstGeom prst="rect">
            <a:avLst/>
          </a:prstGeom>
        </p:spPr>
        <p:txBody>
          <a:bodyPr wrap="square">
            <a:spAutoFit/>
          </a:bodyPr>
          <a:lstStyle/>
          <a:p>
            <a:pPr algn="ctr"/>
            <a:r>
              <a:rPr lang="hu-HU" dirty="0">
                <a:solidFill>
                  <a:srgbClr val="000000"/>
                </a:solidFill>
                <a:latin typeface="+mj-lt"/>
              </a:rPr>
              <a:t>Az élet egyet jelent a létezéssel, amely a fogantatással kezdődik, s a halállal ér véget. Némelyeknek hetven-nyolcvan év is adatik, míg másoknak sokkal kevesebb.</a:t>
            </a:r>
          </a:p>
          <a:p>
            <a:pPr algn="ctr"/>
            <a:r>
              <a:rPr lang="hu-HU" dirty="0">
                <a:latin typeface="+mj-lt"/>
              </a:rPr>
              <a:t>Sokan azt gondolják, hogy az élet akkor értékes, ha izgalmas és tartalmas események történnek. Ha szépek és okosak vagyunk és jól érezzük magunkat a bőrünkben. Ha megvan mindenünk, és egészségesek vagyunk. </a:t>
            </a:r>
          </a:p>
          <a:p>
            <a:pPr algn="ctr"/>
            <a:r>
              <a:rPr lang="hu-HU" dirty="0">
                <a:latin typeface="+mj-lt"/>
              </a:rPr>
              <a:t>Valóban az élet minősége adja az élet értékét?</a:t>
            </a:r>
          </a:p>
        </p:txBody>
      </p:sp>
      <p:sp>
        <p:nvSpPr>
          <p:cNvPr id="7" name="Szövegdoboz 6">
            <a:extLst>
              <a:ext uri="{FF2B5EF4-FFF2-40B4-BE49-F238E27FC236}">
                <a16:creationId xmlns:a16="http://schemas.microsoft.com/office/drawing/2014/main" id="{4B6705B7-D26B-4F7D-BB62-30F99E73D4E4}"/>
              </a:ext>
            </a:extLst>
          </p:cNvPr>
          <p:cNvSpPr txBox="1"/>
          <p:nvPr/>
        </p:nvSpPr>
        <p:spPr>
          <a:xfrm>
            <a:off x="7250854" y="1675134"/>
            <a:ext cx="4561395" cy="3046988"/>
          </a:xfrm>
          <a:prstGeom prst="rect">
            <a:avLst/>
          </a:prstGeom>
          <a:solidFill>
            <a:srgbClr val="5B5E4D"/>
          </a:solidFill>
        </p:spPr>
        <p:txBody>
          <a:bodyPr wrap="square" rtlCol="0">
            <a:spAutoFit/>
          </a:bodyPr>
          <a:lstStyle/>
          <a:p>
            <a:pPr algn="ctr"/>
            <a:r>
              <a:rPr lang="hu-HU" sz="2400" b="1" dirty="0">
                <a:solidFill>
                  <a:schemeClr val="bg1"/>
                </a:solidFill>
              </a:rPr>
              <a:t>Értékesnek tartanád az életedet, ha mostantól kezdve életed végéig csak a szobádban lehetnél? Hallottál már ilyen történetet?</a:t>
            </a:r>
          </a:p>
          <a:p>
            <a:pPr algn="ctr"/>
            <a:endParaRPr lang="hu-HU" sz="2400" b="1" dirty="0">
              <a:solidFill>
                <a:schemeClr val="bg1"/>
              </a:solidFill>
            </a:endParaRPr>
          </a:p>
          <a:p>
            <a:pPr algn="ctr"/>
            <a:r>
              <a:rPr lang="hu-HU" sz="2400" b="1" dirty="0">
                <a:solidFill>
                  <a:schemeClr val="bg1"/>
                </a:solidFill>
              </a:rPr>
              <a:t>Beszélgessetek erről két-három fős csoportokban!</a:t>
            </a:r>
          </a:p>
        </p:txBody>
      </p:sp>
      <p:pic>
        <p:nvPicPr>
          <p:cNvPr id="9" name="Kép 8" descr="A képen kültéri látható&#10;&#10;Automatikusan generált leírás">
            <a:extLst>
              <a:ext uri="{FF2B5EF4-FFF2-40B4-BE49-F238E27FC236}">
                <a16:creationId xmlns:a16="http://schemas.microsoft.com/office/drawing/2014/main" id="{CC169BB4-7993-4CAD-A51B-7BE90CD20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218" y="4121248"/>
            <a:ext cx="3908304" cy="2615714"/>
          </a:xfrm>
          <a:prstGeom prst="rect">
            <a:avLst/>
          </a:prstGeom>
        </p:spPr>
      </p:pic>
      <p:pic>
        <p:nvPicPr>
          <p:cNvPr id="8" name="Kép 7">
            <a:extLst>
              <a:ext uri="{FF2B5EF4-FFF2-40B4-BE49-F238E27FC236}">
                <a16:creationId xmlns:a16="http://schemas.microsoft.com/office/drawing/2014/main" id="{6EE5CF6B-CEB7-493F-A11D-BD7E01789F7E}"/>
              </a:ext>
            </a:extLst>
          </p:cNvPr>
          <p:cNvPicPr>
            <a:picLocks noChangeAspect="1"/>
          </p:cNvPicPr>
          <p:nvPr/>
        </p:nvPicPr>
        <p:blipFill>
          <a:blip r:embed="rId4"/>
          <a:stretch>
            <a:fillRect/>
          </a:stretch>
        </p:blipFill>
        <p:spPr>
          <a:xfrm>
            <a:off x="10819995" y="5490000"/>
            <a:ext cx="1372005" cy="1368000"/>
          </a:xfrm>
          <a:prstGeom prst="rect">
            <a:avLst/>
          </a:prstGeom>
        </p:spPr>
      </p:pic>
    </p:spTree>
    <p:extLst>
      <p:ext uri="{BB962C8B-B14F-4D97-AF65-F5344CB8AC3E}">
        <p14:creationId xmlns:p14="http://schemas.microsoft.com/office/powerpoint/2010/main" val="33536723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5A2AE21D-9E2D-46D0-B808-EF8F1F520F36}"/>
              </a:ext>
            </a:extLst>
          </p:cNvPr>
          <p:cNvSpPr>
            <a:spLocks noGrp="1"/>
          </p:cNvSpPr>
          <p:nvPr>
            <p:ph type="title"/>
          </p:nvPr>
        </p:nvSpPr>
        <p:spPr>
          <a:xfrm>
            <a:off x="913775" y="618517"/>
            <a:ext cx="10364451" cy="882985"/>
          </a:xfrm>
        </p:spPr>
        <p:txBody>
          <a:bodyPr>
            <a:normAutofit/>
          </a:bodyPr>
          <a:lstStyle/>
          <a:p>
            <a:r>
              <a:rPr lang="hu-HU" sz="4000" b="1" cap="none" dirty="0"/>
              <a:t>Mitől értékes az élet?</a:t>
            </a:r>
          </a:p>
        </p:txBody>
      </p:sp>
      <p:sp>
        <p:nvSpPr>
          <p:cNvPr id="6" name="Szövegdoboz 5">
            <a:extLst>
              <a:ext uri="{FF2B5EF4-FFF2-40B4-BE49-F238E27FC236}">
                <a16:creationId xmlns:a16="http://schemas.microsoft.com/office/drawing/2014/main" id="{39F4CE4E-A1E2-495A-AB61-19AF2AA9504E}"/>
              </a:ext>
            </a:extLst>
          </p:cNvPr>
          <p:cNvSpPr txBox="1"/>
          <p:nvPr/>
        </p:nvSpPr>
        <p:spPr>
          <a:xfrm>
            <a:off x="4247605" y="5835301"/>
            <a:ext cx="3696790" cy="584775"/>
          </a:xfrm>
          <a:prstGeom prst="rect">
            <a:avLst/>
          </a:prstGeom>
          <a:solidFill>
            <a:srgbClr val="C00000"/>
          </a:solidFill>
        </p:spPr>
        <p:txBody>
          <a:bodyPr wrap="square" rtlCol="0">
            <a:spAutoFit/>
          </a:bodyPr>
          <a:lstStyle/>
          <a:p>
            <a:pPr algn="ctr"/>
            <a:r>
              <a:rPr lang="hu-HU" sz="3200" b="1" dirty="0">
                <a:solidFill>
                  <a:schemeClr val="bg1"/>
                </a:solidFill>
                <a:latin typeface="Arial" panose="020B0604020202020204" pitchFamily="34" charset="0"/>
                <a:cs typeface="Arial" panose="020B0604020202020204" pitchFamily="34" charset="0"/>
                <a:hlinkClick r:id="rId2"/>
              </a:rPr>
              <a:t>Kattints ide!</a:t>
            </a:r>
            <a:endParaRPr lang="hu-HU" sz="3200" b="1" dirty="0">
              <a:solidFill>
                <a:schemeClr val="bg1"/>
              </a:solidFill>
              <a:latin typeface="Arial" panose="020B0604020202020204" pitchFamily="34" charset="0"/>
              <a:cs typeface="Arial" panose="020B0604020202020204" pitchFamily="34" charset="0"/>
            </a:endParaRPr>
          </a:p>
        </p:txBody>
      </p:sp>
      <p:pic>
        <p:nvPicPr>
          <p:cNvPr id="10" name="Kép 9" descr="A képen talaj, kültéri, szikla, növény látható&#10;&#10;Automatikusan generált leírás">
            <a:extLst>
              <a:ext uri="{FF2B5EF4-FFF2-40B4-BE49-F238E27FC236}">
                <a16:creationId xmlns:a16="http://schemas.microsoft.com/office/drawing/2014/main" id="{740A6423-3C23-4DD1-A378-B1EE90F12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365" y="1761509"/>
            <a:ext cx="4493623" cy="3491920"/>
          </a:xfrm>
          <a:prstGeom prst="rect">
            <a:avLst/>
          </a:prstGeom>
        </p:spPr>
      </p:pic>
      <p:pic>
        <p:nvPicPr>
          <p:cNvPr id="11" name="Kép 10">
            <a:extLst>
              <a:ext uri="{FF2B5EF4-FFF2-40B4-BE49-F238E27FC236}">
                <a16:creationId xmlns:a16="http://schemas.microsoft.com/office/drawing/2014/main" id="{9B780C1C-2BCA-4BFA-964C-82DF74418691}"/>
              </a:ext>
            </a:extLst>
          </p:cNvPr>
          <p:cNvPicPr>
            <a:picLocks noChangeAspect="1"/>
          </p:cNvPicPr>
          <p:nvPr/>
        </p:nvPicPr>
        <p:blipFill>
          <a:blip r:embed="rId4"/>
          <a:stretch>
            <a:fillRect/>
          </a:stretch>
        </p:blipFill>
        <p:spPr>
          <a:xfrm>
            <a:off x="10817016" y="5513437"/>
            <a:ext cx="1374984" cy="1368000"/>
          </a:xfrm>
          <a:prstGeom prst="rect">
            <a:avLst/>
          </a:prstGeom>
        </p:spPr>
      </p:pic>
      <p:sp>
        <p:nvSpPr>
          <p:cNvPr id="12" name="Tartalom helye 7">
            <a:extLst>
              <a:ext uri="{FF2B5EF4-FFF2-40B4-BE49-F238E27FC236}">
                <a16:creationId xmlns:a16="http://schemas.microsoft.com/office/drawing/2014/main" id="{0B0867E2-BE2D-4881-8D75-544DB44EDDCC}"/>
              </a:ext>
            </a:extLst>
          </p:cNvPr>
          <p:cNvSpPr txBox="1">
            <a:spLocks/>
          </p:cNvSpPr>
          <p:nvPr/>
        </p:nvSpPr>
        <p:spPr>
          <a:xfrm>
            <a:off x="800247" y="2020223"/>
            <a:ext cx="5043033" cy="2799972"/>
          </a:xfrm>
          <a:prstGeom prst="rect">
            <a:avLst/>
          </a:prstGeom>
          <a:blipFill>
            <a:blip r:embed="rId5"/>
            <a:tile tx="0" ty="0" sx="100000" sy="100000" flip="none" algn="tl"/>
          </a:blipFill>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00000"/>
              </a:lnSpc>
              <a:spcBef>
                <a:spcPts val="600"/>
              </a:spcBef>
              <a:buFont typeface="Arial" panose="020B0604020202020204" pitchFamily="34" charset="0"/>
              <a:buNone/>
            </a:pPr>
            <a:r>
              <a:rPr lang="hu-HU" sz="2200" cap="none" dirty="0"/>
              <a:t>A következőkben egy amerikai férfiről, Nick </a:t>
            </a:r>
            <a:r>
              <a:rPr lang="hu-HU" sz="2200" cap="none" dirty="0" err="1"/>
              <a:t>Vujicicről</a:t>
            </a:r>
            <a:r>
              <a:rPr lang="hu-HU" sz="2200" cap="none" dirty="0"/>
              <a:t> láthatsz egy rövid videót. Nick kezek és lábak nélkül született. Vajon hogy lehet így egyáltalán élni? </a:t>
            </a:r>
          </a:p>
          <a:p>
            <a:pPr marL="0" indent="0" algn="ctr">
              <a:lnSpc>
                <a:spcPct val="100000"/>
              </a:lnSpc>
              <a:spcBef>
                <a:spcPts val="600"/>
              </a:spcBef>
              <a:buFont typeface="Arial" panose="020B0604020202020204" pitchFamily="34" charset="0"/>
              <a:buNone/>
            </a:pPr>
            <a:r>
              <a:rPr lang="hu-HU" sz="2200" cap="none" dirty="0"/>
              <a:t>Nézd meg a videót, és válaszolj a kérdésre: mitől értékes az élet?</a:t>
            </a:r>
          </a:p>
        </p:txBody>
      </p:sp>
    </p:spTree>
    <p:extLst>
      <p:ext uri="{BB962C8B-B14F-4D97-AF65-F5344CB8AC3E}">
        <p14:creationId xmlns:p14="http://schemas.microsoft.com/office/powerpoint/2010/main" val="18336575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0A0927-184D-4A47-A926-78758A7F5B18}"/>
              </a:ext>
            </a:extLst>
          </p:cNvPr>
          <p:cNvSpPr>
            <a:spLocks noGrp="1"/>
          </p:cNvSpPr>
          <p:nvPr>
            <p:ph type="title"/>
          </p:nvPr>
        </p:nvSpPr>
        <p:spPr>
          <a:xfrm>
            <a:off x="913775" y="347432"/>
            <a:ext cx="10364451" cy="1089802"/>
          </a:xfrm>
        </p:spPr>
        <p:txBody>
          <a:bodyPr/>
          <a:lstStyle/>
          <a:p>
            <a:r>
              <a:rPr lang="hu-HU" b="1" cap="none" dirty="0"/>
              <a:t>Mitől értékes az élet? </a:t>
            </a:r>
            <a:r>
              <a:rPr lang="hu-HU" cap="none" dirty="0"/>
              <a:t>(egyéni feldolgozás)</a:t>
            </a:r>
          </a:p>
        </p:txBody>
      </p:sp>
      <p:sp>
        <p:nvSpPr>
          <p:cNvPr id="3" name="Tartalom helye 2">
            <a:extLst>
              <a:ext uri="{FF2B5EF4-FFF2-40B4-BE49-F238E27FC236}">
                <a16:creationId xmlns:a16="http://schemas.microsoft.com/office/drawing/2014/main" id="{A2849E1E-5C9B-4CB0-9E37-EA68FD118D16}"/>
              </a:ext>
            </a:extLst>
          </p:cNvPr>
          <p:cNvSpPr>
            <a:spLocks noGrp="1"/>
          </p:cNvSpPr>
          <p:nvPr>
            <p:ph idx="1"/>
          </p:nvPr>
        </p:nvSpPr>
        <p:spPr>
          <a:xfrm>
            <a:off x="5740563" y="4754880"/>
            <a:ext cx="5023231" cy="1907176"/>
          </a:xfrm>
          <a:solidFill>
            <a:schemeClr val="accent5">
              <a:lumMod val="60000"/>
              <a:lumOff val="40000"/>
            </a:schemeClr>
          </a:solidFill>
        </p:spPr>
        <p:txBody>
          <a:bodyPr>
            <a:normAutofit lnSpcReduction="10000"/>
          </a:bodyPr>
          <a:lstStyle/>
          <a:p>
            <a:pPr marL="0" indent="0" algn="ctr">
              <a:buNone/>
            </a:pPr>
            <a:r>
              <a:rPr lang="hu-HU" cap="none" dirty="0">
                <a:latin typeface="+mj-lt"/>
              </a:rPr>
              <a:t>Mindezek ellenére Nick ma már értékesnek látja az életét. Mi adja életének az értékét? Egyetértesz az ő meghatározásával? </a:t>
            </a:r>
          </a:p>
          <a:p>
            <a:pPr marL="0" indent="0" algn="ctr">
              <a:buNone/>
            </a:pPr>
            <a:r>
              <a:rPr lang="hu-HU" b="1" cap="none" dirty="0">
                <a:latin typeface="+mj-lt"/>
              </a:rPr>
              <a:t>Írj le a füzetedbe erről pár gondolatot!</a:t>
            </a:r>
          </a:p>
        </p:txBody>
      </p:sp>
      <p:sp>
        <p:nvSpPr>
          <p:cNvPr id="4" name="Tartalom helye 7">
            <a:extLst>
              <a:ext uri="{FF2B5EF4-FFF2-40B4-BE49-F238E27FC236}">
                <a16:creationId xmlns:a16="http://schemas.microsoft.com/office/drawing/2014/main" id="{9BF74BE9-B497-43D6-909E-2C029C7BDB8F}"/>
              </a:ext>
            </a:extLst>
          </p:cNvPr>
          <p:cNvSpPr txBox="1">
            <a:spLocks/>
          </p:cNvSpPr>
          <p:nvPr/>
        </p:nvSpPr>
        <p:spPr>
          <a:xfrm>
            <a:off x="717332" y="1437234"/>
            <a:ext cx="10046462" cy="1202401"/>
          </a:xfrm>
          <a:prstGeom prst="rect">
            <a:avLst/>
          </a:prstGeom>
          <a:blipFill>
            <a:blip r:embed="rId3"/>
            <a:tile tx="0" ty="0" sx="100000" sy="100000" flip="none" algn="tl"/>
          </a:blipFill>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00000"/>
              </a:lnSpc>
              <a:spcBef>
                <a:spcPts val="600"/>
              </a:spcBef>
              <a:buFont typeface="Arial" panose="020B0604020202020204" pitchFamily="34" charset="0"/>
              <a:buNone/>
            </a:pPr>
            <a:r>
              <a:rPr lang="hu-HU" sz="2200" cap="none" dirty="0">
                <a:latin typeface="+mj-lt"/>
              </a:rPr>
              <a:t>Nehéz értékesnek tartanunk egy olyan életet, amelyet a szobánkban, karanténban töltünk. Még nehezebb értékesnek látnunk egy olyan életet, melyet végtagok nélkül kell leélnünk. </a:t>
            </a:r>
          </a:p>
        </p:txBody>
      </p:sp>
      <p:pic>
        <p:nvPicPr>
          <p:cNvPr id="1026" name="Picture 2" descr="Nick Vujicic">
            <a:extLst>
              <a:ext uri="{FF2B5EF4-FFF2-40B4-BE49-F238E27FC236}">
                <a16:creationId xmlns:a16="http://schemas.microsoft.com/office/drawing/2014/main" id="{BA629DDD-CD62-45F2-9EB8-441FA31FB3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03368" y="3059820"/>
            <a:ext cx="4742718" cy="2667779"/>
          </a:xfrm>
          <a:prstGeom prst="rect">
            <a:avLst/>
          </a:prstGeom>
          <a:noFill/>
          <a:extLst>
            <a:ext uri="{909E8E84-426E-40DD-AFC4-6F175D3DCCD1}">
              <a14:hiddenFill xmlns:a14="http://schemas.microsoft.com/office/drawing/2010/main">
                <a:solidFill>
                  <a:srgbClr val="FFFFFF"/>
                </a:solidFill>
              </a14:hiddenFill>
            </a:ext>
          </a:extLst>
        </p:spPr>
      </p:pic>
      <p:sp>
        <p:nvSpPr>
          <p:cNvPr id="6" name="Tartalom helye 2">
            <a:extLst>
              <a:ext uri="{FF2B5EF4-FFF2-40B4-BE49-F238E27FC236}">
                <a16:creationId xmlns:a16="http://schemas.microsoft.com/office/drawing/2014/main" id="{59954ED5-4442-426C-AFBE-1C817C2E07F0}"/>
              </a:ext>
            </a:extLst>
          </p:cNvPr>
          <p:cNvSpPr txBox="1">
            <a:spLocks/>
          </p:cNvSpPr>
          <p:nvPr/>
        </p:nvSpPr>
        <p:spPr>
          <a:xfrm>
            <a:off x="5743302" y="2890938"/>
            <a:ext cx="5020492" cy="1750422"/>
          </a:xfrm>
          <a:prstGeom prst="rect">
            <a:avLst/>
          </a:prstGeom>
          <a:solidFill>
            <a:schemeClr val="accent5">
              <a:lumMod val="60000"/>
              <a:lumOff val="4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00000"/>
              </a:lnSpc>
              <a:spcBef>
                <a:spcPts val="600"/>
              </a:spcBef>
              <a:buFont typeface="Arial" panose="020B0604020202020204" pitchFamily="34" charset="0"/>
              <a:buNone/>
            </a:pPr>
            <a:r>
              <a:rPr lang="hu-HU" cap="none" dirty="0">
                <a:latin typeface="+mj-lt"/>
              </a:rPr>
              <a:t>Nick élete során számtalan nehézségen ment keresztül. Nem értette, hogy miért így születetett. Nem értette, hogy miért nem olyan, mint a többiek. Egyszer még az öngyilkosságon is elgondolkodott.</a:t>
            </a:r>
          </a:p>
        </p:txBody>
      </p:sp>
      <p:pic>
        <p:nvPicPr>
          <p:cNvPr id="7" name="Kép 6">
            <a:extLst>
              <a:ext uri="{FF2B5EF4-FFF2-40B4-BE49-F238E27FC236}">
                <a16:creationId xmlns:a16="http://schemas.microsoft.com/office/drawing/2014/main" id="{DE0C23A0-7199-42C5-BBE5-880219E23E7D}"/>
              </a:ext>
            </a:extLst>
          </p:cNvPr>
          <p:cNvPicPr>
            <a:picLocks noChangeAspect="1"/>
          </p:cNvPicPr>
          <p:nvPr/>
        </p:nvPicPr>
        <p:blipFill>
          <a:blip r:embed="rId5"/>
          <a:stretch>
            <a:fillRect/>
          </a:stretch>
        </p:blipFill>
        <p:spPr>
          <a:xfrm>
            <a:off x="10815635" y="5545183"/>
            <a:ext cx="1376365" cy="1368000"/>
          </a:xfrm>
          <a:prstGeom prst="rect">
            <a:avLst/>
          </a:prstGeom>
        </p:spPr>
      </p:pic>
    </p:spTree>
    <p:extLst>
      <p:ext uri="{BB962C8B-B14F-4D97-AF65-F5344CB8AC3E}">
        <p14:creationId xmlns:p14="http://schemas.microsoft.com/office/powerpoint/2010/main" val="27992907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barn(inVertical)">
                                      <p:cBhvr>
                                        <p:cTn id="20" dur="500"/>
                                        <p:tgtEl>
                                          <p:spTgt spid="3">
                                            <p:bg/>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arn(inVertical)">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581C42E-0CA1-447D-AC63-C29F4E4284E1}"/>
              </a:ext>
            </a:extLst>
          </p:cNvPr>
          <p:cNvSpPr>
            <a:spLocks noGrp="1"/>
          </p:cNvSpPr>
          <p:nvPr>
            <p:ph idx="1"/>
          </p:nvPr>
        </p:nvSpPr>
        <p:spPr>
          <a:xfrm>
            <a:off x="5177118" y="2700723"/>
            <a:ext cx="5656601" cy="453303"/>
          </a:xfrm>
        </p:spPr>
        <p:txBody>
          <a:bodyPr/>
          <a:lstStyle/>
          <a:p>
            <a:pPr marL="0" indent="0" algn="ctr">
              <a:buNone/>
            </a:pPr>
            <a:r>
              <a:rPr lang="hu-HU" b="1" dirty="0"/>
              <a:t>ALAKÍTSATOK KÉT CSOPORTOT!</a:t>
            </a:r>
          </a:p>
        </p:txBody>
      </p:sp>
      <p:sp>
        <p:nvSpPr>
          <p:cNvPr id="4" name="Cím 1">
            <a:extLst>
              <a:ext uri="{FF2B5EF4-FFF2-40B4-BE49-F238E27FC236}">
                <a16:creationId xmlns:a16="http://schemas.microsoft.com/office/drawing/2014/main" id="{7F915D51-217E-48D7-B713-C0DF7A051BE7}"/>
              </a:ext>
            </a:extLst>
          </p:cNvPr>
          <p:cNvSpPr txBox="1">
            <a:spLocks/>
          </p:cNvSpPr>
          <p:nvPr/>
        </p:nvSpPr>
        <p:spPr>
          <a:xfrm>
            <a:off x="1397654" y="298977"/>
            <a:ext cx="9666513" cy="12024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hu-HU" b="1" cap="none" dirty="0"/>
              <a:t>Mitől értékes az élet? </a:t>
            </a:r>
            <a:r>
              <a:rPr lang="hu-HU" cap="none" dirty="0"/>
              <a:t>(csoportos feldolgozás)</a:t>
            </a:r>
          </a:p>
        </p:txBody>
      </p:sp>
      <p:pic>
        <p:nvPicPr>
          <p:cNvPr id="6" name="Picture 2" descr="Nick Vujicic">
            <a:extLst>
              <a:ext uri="{FF2B5EF4-FFF2-40B4-BE49-F238E27FC236}">
                <a16:creationId xmlns:a16="http://schemas.microsoft.com/office/drawing/2014/main" id="{46851A3B-B8AB-402D-A284-FE298A0D4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4400" y="2979730"/>
            <a:ext cx="4742718" cy="2667779"/>
          </a:xfrm>
          <a:prstGeom prst="rect">
            <a:avLst/>
          </a:prstGeom>
          <a:noFill/>
          <a:extLst>
            <a:ext uri="{909E8E84-426E-40DD-AFC4-6F175D3DCCD1}">
              <a14:hiddenFill xmlns:a14="http://schemas.microsoft.com/office/drawing/2010/main">
                <a:solidFill>
                  <a:srgbClr val="FFFFFF"/>
                </a:solidFill>
              </a14:hiddenFill>
            </a:ext>
          </a:extLst>
        </p:spPr>
      </p:pic>
      <p:sp>
        <p:nvSpPr>
          <p:cNvPr id="8" name="Tartalom helye 2">
            <a:extLst>
              <a:ext uri="{FF2B5EF4-FFF2-40B4-BE49-F238E27FC236}">
                <a16:creationId xmlns:a16="http://schemas.microsoft.com/office/drawing/2014/main" id="{B2F12E8B-C8AC-40BF-8032-95130C5EEE40}"/>
              </a:ext>
            </a:extLst>
          </p:cNvPr>
          <p:cNvSpPr txBox="1">
            <a:spLocks/>
          </p:cNvSpPr>
          <p:nvPr/>
        </p:nvSpPr>
        <p:spPr>
          <a:xfrm>
            <a:off x="5366478" y="3703975"/>
            <a:ext cx="2428407" cy="3114637"/>
          </a:xfrm>
          <a:prstGeom prst="rect">
            <a:avLst/>
          </a:prstGeom>
          <a:solidFill>
            <a:schemeClr val="accent5">
              <a:lumMod val="60000"/>
              <a:lumOff val="4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hu-HU" b="1" cap="none" dirty="0"/>
              <a:t>A csoport</a:t>
            </a:r>
          </a:p>
          <a:p>
            <a:pPr marL="0" indent="0" algn="ctr">
              <a:buFont typeface="Arial" panose="020B0604020202020204" pitchFamily="34" charset="0"/>
              <a:buNone/>
            </a:pPr>
            <a:r>
              <a:rPr lang="hu-HU" cap="none" dirty="0"/>
              <a:t>Fogalmazzatok meg három kérdést, amelyet szívesen feltennétek Nicknek!</a:t>
            </a:r>
          </a:p>
        </p:txBody>
      </p:sp>
      <p:sp>
        <p:nvSpPr>
          <p:cNvPr id="9" name="Tartalom helye 2">
            <a:extLst>
              <a:ext uri="{FF2B5EF4-FFF2-40B4-BE49-F238E27FC236}">
                <a16:creationId xmlns:a16="http://schemas.microsoft.com/office/drawing/2014/main" id="{7529B4F7-F306-4FAE-B544-6338724597A0}"/>
              </a:ext>
            </a:extLst>
          </p:cNvPr>
          <p:cNvSpPr txBox="1">
            <a:spLocks/>
          </p:cNvSpPr>
          <p:nvPr/>
        </p:nvSpPr>
        <p:spPr>
          <a:xfrm>
            <a:off x="7984245" y="3703975"/>
            <a:ext cx="2849474" cy="3114637"/>
          </a:xfrm>
          <a:prstGeom prst="rect">
            <a:avLst/>
          </a:prstGeom>
          <a:solidFill>
            <a:schemeClr val="accent5">
              <a:lumMod val="60000"/>
              <a:lumOff val="40000"/>
            </a:schemeClr>
          </a:solidFill>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hu-HU" b="1" cap="none" dirty="0"/>
              <a:t>B csoport</a:t>
            </a:r>
          </a:p>
          <a:p>
            <a:pPr marL="0" indent="0" algn="ctr">
              <a:buFont typeface="Arial" panose="020B0604020202020204" pitchFamily="34" charset="0"/>
              <a:buNone/>
            </a:pPr>
            <a:r>
              <a:rPr lang="hu-HU" cap="none" dirty="0"/>
              <a:t>Válaszoljatok a feltett kérdésekre! Ha valamelyikre nem tudjátok a választ, az interneten számtalan videót találtok Nick életéről!</a:t>
            </a:r>
          </a:p>
        </p:txBody>
      </p:sp>
      <p:cxnSp>
        <p:nvCxnSpPr>
          <p:cNvPr id="11" name="Egyenes összekötő nyíllal 10">
            <a:extLst>
              <a:ext uri="{FF2B5EF4-FFF2-40B4-BE49-F238E27FC236}">
                <a16:creationId xmlns:a16="http://schemas.microsoft.com/office/drawing/2014/main" id="{578ABC87-9402-4456-8AC7-511A6E2BB10F}"/>
              </a:ext>
            </a:extLst>
          </p:cNvPr>
          <p:cNvCxnSpPr>
            <a:cxnSpLocks/>
          </p:cNvCxnSpPr>
          <p:nvPr/>
        </p:nvCxnSpPr>
        <p:spPr>
          <a:xfrm flipH="1">
            <a:off x="6655633" y="3154026"/>
            <a:ext cx="946951" cy="4533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Egyenes összekötő nyíllal 11">
            <a:extLst>
              <a:ext uri="{FF2B5EF4-FFF2-40B4-BE49-F238E27FC236}">
                <a16:creationId xmlns:a16="http://schemas.microsoft.com/office/drawing/2014/main" id="{D930E8E4-5678-4699-B0C5-50069E29C71C}"/>
              </a:ext>
            </a:extLst>
          </p:cNvPr>
          <p:cNvCxnSpPr>
            <a:cxnSpLocks/>
          </p:cNvCxnSpPr>
          <p:nvPr/>
        </p:nvCxnSpPr>
        <p:spPr>
          <a:xfrm>
            <a:off x="8061375" y="3087337"/>
            <a:ext cx="946951" cy="4533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artalom helye 7">
            <a:extLst>
              <a:ext uri="{FF2B5EF4-FFF2-40B4-BE49-F238E27FC236}">
                <a16:creationId xmlns:a16="http://schemas.microsoft.com/office/drawing/2014/main" id="{39ED7D9A-2BD1-4B4D-A82C-FC111D288123}"/>
              </a:ext>
            </a:extLst>
          </p:cNvPr>
          <p:cNvSpPr txBox="1">
            <a:spLocks/>
          </p:cNvSpPr>
          <p:nvPr/>
        </p:nvSpPr>
        <p:spPr>
          <a:xfrm>
            <a:off x="1017705" y="1435606"/>
            <a:ext cx="10046462" cy="1202401"/>
          </a:xfrm>
          <a:prstGeom prst="rect">
            <a:avLst/>
          </a:prstGeom>
          <a:blipFill>
            <a:blip r:embed="rId3"/>
            <a:tile tx="0" ty="0" sx="100000" sy="100000" flip="none" algn="tl"/>
          </a:blipFill>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00000"/>
              </a:lnSpc>
              <a:spcBef>
                <a:spcPts val="600"/>
              </a:spcBef>
              <a:buFont typeface="Arial" panose="020B0604020202020204" pitchFamily="34" charset="0"/>
              <a:buNone/>
            </a:pPr>
            <a:r>
              <a:rPr lang="hu-HU" sz="2200" cap="none" dirty="0">
                <a:latin typeface="+mj-lt"/>
              </a:rPr>
              <a:t>Nehéz értékesnek tartanunk egy olyan életet, amelyet a szobánkban, karanténban töltünk. Még nehezebb értékesnek látnunk egy olyan életet, melyet végtagok nélkül kell leélnünk. </a:t>
            </a:r>
          </a:p>
        </p:txBody>
      </p:sp>
      <p:pic>
        <p:nvPicPr>
          <p:cNvPr id="14" name="Kép 13">
            <a:extLst>
              <a:ext uri="{FF2B5EF4-FFF2-40B4-BE49-F238E27FC236}">
                <a16:creationId xmlns:a16="http://schemas.microsoft.com/office/drawing/2014/main" id="{721BF5AB-3380-404C-A5D8-416CCA37BE1E}"/>
              </a:ext>
            </a:extLst>
          </p:cNvPr>
          <p:cNvPicPr>
            <a:picLocks noChangeAspect="1"/>
          </p:cNvPicPr>
          <p:nvPr/>
        </p:nvPicPr>
        <p:blipFill>
          <a:blip r:embed="rId4"/>
          <a:stretch>
            <a:fillRect/>
          </a:stretch>
        </p:blipFill>
        <p:spPr>
          <a:xfrm>
            <a:off x="10846509" y="5490000"/>
            <a:ext cx="1372005" cy="1368000"/>
          </a:xfrm>
          <a:prstGeom prst="rect">
            <a:avLst/>
          </a:prstGeom>
        </p:spPr>
      </p:pic>
    </p:spTree>
    <p:extLst>
      <p:ext uri="{BB962C8B-B14F-4D97-AF65-F5344CB8AC3E}">
        <p14:creationId xmlns:p14="http://schemas.microsoft.com/office/powerpoint/2010/main" val="9556333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5A2AE21D-9E2D-46D0-B808-EF8F1F520F36}"/>
              </a:ext>
            </a:extLst>
          </p:cNvPr>
          <p:cNvSpPr>
            <a:spLocks noGrp="1"/>
          </p:cNvSpPr>
          <p:nvPr>
            <p:ph type="title"/>
          </p:nvPr>
        </p:nvSpPr>
        <p:spPr>
          <a:xfrm>
            <a:off x="913774" y="188348"/>
            <a:ext cx="10364451" cy="1323439"/>
          </a:xfrm>
        </p:spPr>
        <p:txBody>
          <a:bodyPr/>
          <a:lstStyle/>
          <a:p>
            <a:r>
              <a:rPr lang="hu-HU" b="1" cap="none" dirty="0"/>
              <a:t>Az életet Isten teremtette</a:t>
            </a:r>
          </a:p>
        </p:txBody>
      </p:sp>
      <p:sp>
        <p:nvSpPr>
          <p:cNvPr id="2" name="Téglalap 1">
            <a:extLst>
              <a:ext uri="{FF2B5EF4-FFF2-40B4-BE49-F238E27FC236}">
                <a16:creationId xmlns:a16="http://schemas.microsoft.com/office/drawing/2014/main" id="{8EC84CF3-8018-4B91-9F3C-582EBC04012B}"/>
              </a:ext>
            </a:extLst>
          </p:cNvPr>
          <p:cNvSpPr/>
          <p:nvPr/>
        </p:nvSpPr>
        <p:spPr>
          <a:xfrm>
            <a:off x="608975" y="1511787"/>
            <a:ext cx="5056573" cy="3170099"/>
          </a:xfrm>
          <a:prstGeom prst="rect">
            <a:avLst/>
          </a:prstGeom>
          <a:solidFill>
            <a:schemeClr val="accent6">
              <a:lumMod val="60000"/>
              <a:lumOff val="40000"/>
            </a:schemeClr>
          </a:solidFill>
        </p:spPr>
        <p:txBody>
          <a:bodyPr wrap="square">
            <a:spAutoFit/>
          </a:bodyPr>
          <a:lstStyle/>
          <a:p>
            <a:pPr algn="ctr"/>
            <a:r>
              <a:rPr lang="hu-HU" sz="2000" dirty="0">
                <a:latin typeface="+mj-lt"/>
              </a:rPr>
              <a:t>Az élet Istentől származik, ez adja alapvetően az értékét. A Biblia sok helyen utal arra, hogy Isten a világ teremtője, elsőként mindjárt a világ keletkezéséről szóló történetben. Minden élet Tőle származik. Minden élőlény, így az ember, és mi magunk is Istenhez tartozunk. Az élet Isten számára mindig értékes. Nem külső tényezők, hanem az Istennel való kapcsolat adja az értékét.</a:t>
            </a:r>
          </a:p>
        </p:txBody>
      </p:sp>
      <p:sp>
        <p:nvSpPr>
          <p:cNvPr id="3" name="Téglalap 2">
            <a:extLst>
              <a:ext uri="{FF2B5EF4-FFF2-40B4-BE49-F238E27FC236}">
                <a16:creationId xmlns:a16="http://schemas.microsoft.com/office/drawing/2014/main" id="{8242CB3D-E91D-4213-A54F-FAAA5ED306CA}"/>
              </a:ext>
            </a:extLst>
          </p:cNvPr>
          <p:cNvSpPr/>
          <p:nvPr/>
        </p:nvSpPr>
        <p:spPr>
          <a:xfrm>
            <a:off x="608975" y="4881682"/>
            <a:ext cx="5056573" cy="1631216"/>
          </a:xfrm>
          <a:prstGeom prst="rect">
            <a:avLst/>
          </a:prstGeom>
          <a:solidFill>
            <a:schemeClr val="accent6">
              <a:lumMod val="75000"/>
            </a:schemeClr>
          </a:solidFill>
        </p:spPr>
        <p:txBody>
          <a:bodyPr wrap="square">
            <a:spAutoFit/>
          </a:bodyPr>
          <a:lstStyle/>
          <a:p>
            <a:pPr algn="ctr"/>
            <a:r>
              <a:rPr lang="hu-HU" sz="2000" b="1" dirty="0">
                <a:solidFill>
                  <a:schemeClr val="bg1"/>
                </a:solidFill>
                <a:latin typeface="+mj-lt"/>
              </a:rPr>
              <a:t>„Nagy hatalmammal és kinyújtott karommal én alkottam meg a földet meg az embereket és az állatokat, amelyek a földön élnek.”</a:t>
            </a:r>
          </a:p>
          <a:p>
            <a:pPr algn="ctr"/>
            <a:r>
              <a:rPr lang="hu-HU" sz="2000" b="1" dirty="0">
                <a:solidFill>
                  <a:schemeClr val="bg1"/>
                </a:solidFill>
                <a:latin typeface="+mj-lt"/>
              </a:rPr>
              <a:t>Jer 27,5</a:t>
            </a:r>
          </a:p>
        </p:txBody>
      </p:sp>
      <p:pic>
        <p:nvPicPr>
          <p:cNvPr id="9" name="Kép 8" descr="A képen égbolt, kültéri, fa, hegy látható&#10;&#10;Automatikusan generált leírás">
            <a:extLst>
              <a:ext uri="{FF2B5EF4-FFF2-40B4-BE49-F238E27FC236}">
                <a16:creationId xmlns:a16="http://schemas.microsoft.com/office/drawing/2014/main" id="{4D32B599-BB34-4AD5-A0A7-6F6069561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5825" y="2137314"/>
            <a:ext cx="4772298" cy="3171589"/>
          </a:xfrm>
          <a:prstGeom prst="rect">
            <a:avLst/>
          </a:prstGeom>
        </p:spPr>
      </p:pic>
      <p:pic>
        <p:nvPicPr>
          <p:cNvPr id="10" name="Kép 9">
            <a:extLst>
              <a:ext uri="{FF2B5EF4-FFF2-40B4-BE49-F238E27FC236}">
                <a16:creationId xmlns:a16="http://schemas.microsoft.com/office/drawing/2014/main" id="{DF06ABC3-FA30-4476-84F3-DD309916DA07}"/>
              </a:ext>
            </a:extLst>
          </p:cNvPr>
          <p:cNvPicPr>
            <a:picLocks noChangeAspect="1"/>
          </p:cNvPicPr>
          <p:nvPr/>
        </p:nvPicPr>
        <p:blipFill>
          <a:blip r:embed="rId3"/>
          <a:stretch>
            <a:fillRect/>
          </a:stretch>
        </p:blipFill>
        <p:spPr>
          <a:xfrm>
            <a:off x="10808309" y="5490000"/>
            <a:ext cx="1383691" cy="1368000"/>
          </a:xfrm>
          <a:prstGeom prst="rect">
            <a:avLst/>
          </a:prstGeom>
        </p:spPr>
      </p:pic>
    </p:spTree>
    <p:extLst>
      <p:ext uri="{BB962C8B-B14F-4D97-AF65-F5344CB8AC3E}">
        <p14:creationId xmlns:p14="http://schemas.microsoft.com/office/powerpoint/2010/main" val="36936133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Cseppecske">
  <a:themeElements>
    <a:clrScheme name="Kék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seppecsk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2295</TotalTime>
  <Words>1383</Words>
  <Application>Microsoft Office PowerPoint</Application>
  <PresentationFormat>Szélesvásznú</PresentationFormat>
  <Paragraphs>102</Paragraphs>
  <Slides>16</Slides>
  <Notes>3</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16</vt:i4>
      </vt:variant>
    </vt:vector>
  </HeadingPairs>
  <TitlesOfParts>
    <vt:vector size="20" baseType="lpstr">
      <vt:lpstr>Arial</vt:lpstr>
      <vt:lpstr>Calibri</vt:lpstr>
      <vt:lpstr>Times New Roman</vt:lpstr>
      <vt:lpstr>Cseppecske</vt:lpstr>
      <vt:lpstr>PowerPoint-bemutató</vt:lpstr>
      <vt:lpstr>PowerPoint-bemutató</vt:lpstr>
      <vt:lpstr>PowerPoint-bemutató</vt:lpstr>
      <vt:lpstr>PowerPoint-bemutató</vt:lpstr>
      <vt:lpstr>Mitől értékes az élet?</vt:lpstr>
      <vt:lpstr>Mitől értékes az élet?</vt:lpstr>
      <vt:lpstr>Mitől értékes az élet? (egyéni feldolgozás)</vt:lpstr>
      <vt:lpstr>PowerPoint-bemutató</vt:lpstr>
      <vt:lpstr>Az életet Isten teremtette</vt:lpstr>
      <vt:lpstr>Isten gondoskodik az életről</vt:lpstr>
      <vt:lpstr>Isten megváltotta az életet</vt:lpstr>
      <vt:lpstr>Isten új életet ajándékoz</vt:lpstr>
      <vt:lpstr>Isten szenvedélyesen szereti az embert. Megteremtette, megőrzi, megváltja és újjáteremti az ember életét.  Ezt foglalja össze a Heidelbergi Káté első kérdése. Olvasd el, hogy mitől olyan értékes az emberi élet!</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tikasz.emma@sulid.hu</dc:creator>
  <cp:lastModifiedBy>tikasz.emma@sulid.hu</cp:lastModifiedBy>
  <cp:revision>43</cp:revision>
  <dcterms:created xsi:type="dcterms:W3CDTF">2021-04-16T07:07:53Z</dcterms:created>
  <dcterms:modified xsi:type="dcterms:W3CDTF">2021-05-10T06:37:50Z</dcterms:modified>
</cp:coreProperties>
</file>